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88"/>
  </p:handoutMasterIdLst>
  <p:sldIdLst>
    <p:sldId id="2241" r:id="rId3"/>
    <p:sldId id="267"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251" r:id="rId20"/>
    <p:sldId id="2252" r:id="rId21"/>
    <p:sldId id="2253" r:id="rId22"/>
    <p:sldId id="2255" r:id="rId23"/>
    <p:sldId id="2256" r:id="rId24"/>
    <p:sldId id="2258" r:id="rId25"/>
    <p:sldId id="2260" r:id="rId26"/>
    <p:sldId id="2259" r:id="rId27"/>
    <p:sldId id="539" r:id="rId28"/>
    <p:sldId id="2254" r:id="rId29"/>
    <p:sldId id="286" r:id="rId30"/>
    <p:sldId id="353" r:id="rId31"/>
    <p:sldId id="420" r:id="rId32"/>
    <p:sldId id="355" r:id="rId33"/>
    <p:sldId id="356" r:id="rId34"/>
    <p:sldId id="357" r:id="rId35"/>
    <p:sldId id="358" r:id="rId36"/>
    <p:sldId id="359" r:id="rId37"/>
    <p:sldId id="360" r:id="rId38"/>
    <p:sldId id="361" r:id="rId39"/>
    <p:sldId id="362" r:id="rId40"/>
    <p:sldId id="363" r:id="rId41"/>
    <p:sldId id="364" r:id="rId42"/>
    <p:sldId id="365" r:id="rId43"/>
    <p:sldId id="366" r:id="rId44"/>
    <p:sldId id="367" r:id="rId45"/>
    <p:sldId id="368" r:id="rId46"/>
    <p:sldId id="369" r:id="rId47"/>
    <p:sldId id="370" r:id="rId48"/>
    <p:sldId id="371" r:id="rId49"/>
    <p:sldId id="372" r:id="rId50"/>
    <p:sldId id="373" r:id="rId51"/>
    <p:sldId id="374" r:id="rId52"/>
    <p:sldId id="375" r:id="rId53"/>
    <p:sldId id="376" r:id="rId54"/>
    <p:sldId id="377" r:id="rId55"/>
    <p:sldId id="378" r:id="rId56"/>
    <p:sldId id="2261" r:id="rId57"/>
    <p:sldId id="379" r:id="rId58"/>
    <p:sldId id="380" r:id="rId59"/>
    <p:sldId id="381" r:id="rId60"/>
    <p:sldId id="382" r:id="rId61"/>
    <p:sldId id="383" r:id="rId62"/>
    <p:sldId id="384" r:id="rId63"/>
    <p:sldId id="385" r:id="rId64"/>
    <p:sldId id="386" r:id="rId65"/>
    <p:sldId id="387" r:id="rId66"/>
    <p:sldId id="388" r:id="rId67"/>
    <p:sldId id="389" r:id="rId68"/>
    <p:sldId id="390" r:id="rId69"/>
    <p:sldId id="391" r:id="rId70"/>
    <p:sldId id="392" r:id="rId71"/>
    <p:sldId id="393" r:id="rId72"/>
    <p:sldId id="338" r:id="rId73"/>
    <p:sldId id="2249" r:id="rId74"/>
    <p:sldId id="2250" r:id="rId75"/>
    <p:sldId id="341" r:id="rId76"/>
    <p:sldId id="342" r:id="rId77"/>
    <p:sldId id="343" r:id="rId78"/>
    <p:sldId id="344" r:id="rId79"/>
    <p:sldId id="345" r:id="rId80"/>
    <p:sldId id="346" r:id="rId81"/>
    <p:sldId id="347" r:id="rId82"/>
    <p:sldId id="348" r:id="rId83"/>
    <p:sldId id="349" r:id="rId84"/>
    <p:sldId id="350" r:id="rId85"/>
    <p:sldId id="351" r:id="rId86"/>
    <p:sldId id="352" r:id="rId87"/>
  </p:sldIdLst>
  <p:sldSz cx="9144000" cy="5715000" type="screen16x10"/>
  <p:notesSz cx="6858000" cy="9144000"/>
  <p:custDataLst>
    <p:tags r:id="rId9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11" userDrawn="1">
          <p15:clr>
            <a:srgbClr val="A4A3A4"/>
          </p15:clr>
        </p15:guide>
        <p15:guide id="3" pos="29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432FF"/>
    <a:srgbClr val="F6F6F6"/>
    <a:srgbClr val="0066B8"/>
    <a:srgbClr val="BD374B"/>
    <a:srgbClr val="BE374B"/>
    <a:srgbClr val="EACBA3"/>
    <a:srgbClr val="E2EAF7"/>
    <a:srgbClr val="FF5F00"/>
    <a:srgbClr val="FF7E79"/>
    <a:srgbClr val="F6F9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50" autoAdjust="0"/>
    <p:restoredTop sz="88705" autoAdjust="0"/>
  </p:normalViewPr>
  <p:slideViewPr>
    <p:cSldViewPr showGuides="1">
      <p:cViewPr varScale="1">
        <p:scale>
          <a:sx n="128" d="100"/>
          <a:sy n="128" d="100"/>
        </p:scale>
        <p:origin x="1208" y="184"/>
      </p:cViewPr>
      <p:guideLst>
        <p:guide orient="horz" pos="711"/>
        <p:guide pos="295"/>
      </p:guideLst>
    </p:cSldViewPr>
  </p:slideViewPr>
  <p:outlineViewPr>
    <p:cViewPr>
      <p:scale>
        <a:sx n="33" d="100"/>
        <a:sy n="33" d="100"/>
      </p:scale>
      <p:origin x="0" y="-5720"/>
    </p:cViewPr>
  </p:outlineViewPr>
  <p:notesTextViewPr>
    <p:cViewPr>
      <p:scale>
        <a:sx n="110" d="100"/>
        <a:sy n="110" d="100"/>
      </p:scale>
      <p:origin x="0" y="0"/>
    </p:cViewPr>
  </p:notesTextViewPr>
  <p:sorterViewPr>
    <p:cViewPr>
      <p:scale>
        <a:sx n="66" d="100"/>
        <a:sy n="66" d="100"/>
      </p:scale>
      <p:origin x="0" y="0"/>
    </p:cViewPr>
  </p:sorterViewPr>
  <p:notesViewPr>
    <p:cSldViewPr>
      <p:cViewPr varScale="1">
        <p:scale>
          <a:sx n="85" d="100"/>
          <a:sy n="85" d="100"/>
        </p:scale>
        <p:origin x="2720" y="168"/>
      </p:cViewPr>
      <p:guideLst/>
    </p:cSldViewPr>
  </p:notesViewPr>
  <p:gridSpacing cx="72008" cy="72008"/>
</p:viewPr>
</file>

<file path=ppt/_rels/presentation.xml.rels><?xml version="1.0" encoding="UTF-8" standalone="yes"?>
<Relationships xmlns="http://schemas.openxmlformats.org/package/2006/relationships"><Relationship Id="rId92" Type="http://schemas.openxmlformats.org/officeDocument/2006/relationships/tags" Target="tags/tag2.xml"/><Relationship Id="rId91" Type="http://schemas.openxmlformats.org/officeDocument/2006/relationships/tableStyles" Target="tableStyles.xml"/><Relationship Id="rId90" Type="http://schemas.openxmlformats.org/officeDocument/2006/relationships/viewProps" Target="viewProps.xml"/><Relationship Id="rId9" Type="http://schemas.openxmlformats.org/officeDocument/2006/relationships/slide" Target="slides/slide6.xml"/><Relationship Id="rId89" Type="http://schemas.openxmlformats.org/officeDocument/2006/relationships/presProps" Target="presProps.xml"/><Relationship Id="rId88" Type="http://schemas.openxmlformats.org/officeDocument/2006/relationships/handoutMaster" Target="handoutMasters/handoutMaster1.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384E5B-0B7C-A143-A087-04B582FC4BEF}"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8370ED-3FEA-E543-9D41-DF20FAD761C7}"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D7DB94-E0DE-4F0F-A9B7-54654CD8C8B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4A077-83E9-49A7-9F59-234D78BD694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baseline="0" dirty="0"/>
              <a:t>Credits</a:t>
            </a:r>
            <a:r>
              <a:rPr kumimoji="1" lang="zh-CN" altLang="en-US" baseline="0" dirty="0"/>
              <a:t> </a:t>
            </a:r>
            <a:r>
              <a:rPr kumimoji="1" lang="en-US" altLang="zh-CN" baseline="0" dirty="0"/>
              <a:t>to</a:t>
            </a:r>
            <a:r>
              <a:rPr kumimoji="1" lang="zh-CN" altLang="en-US" baseline="0" dirty="0"/>
              <a:t> </a:t>
            </a:r>
            <a:r>
              <a:rPr lang="en-US" altLang="zh-CN" dirty="0">
                <a:solidFill>
                  <a:srgbClr val="000090"/>
                </a:solidFill>
                <a:ea typeface="MS PGothic" panose="020B0600070205080204" pitchFamily="34" charset="-128"/>
              </a:rPr>
              <a:t>Mike Freedman</a:t>
            </a:r>
            <a:r>
              <a:rPr kumimoji="1" lang="zh-CN" altLang="en-US" baseline="0" dirty="0">
                <a:solidFill>
                  <a:srgbClr val="000090"/>
                </a:solidFill>
                <a:ea typeface="MS PGothic" panose="020B0600070205080204" pitchFamily="34" charset="-128"/>
              </a:rPr>
              <a:t> </a:t>
            </a:r>
            <a:r>
              <a:rPr kumimoji="1" lang="en-US" altLang="zh-CN" baseline="0" dirty="0">
                <a:solidFill>
                  <a:srgbClr val="000090"/>
                </a:solidFill>
                <a:ea typeface="MS PGothic" panose="020B0600070205080204" pitchFamily="34" charset="-128"/>
              </a:rPr>
              <a:t>(</a:t>
            </a:r>
            <a:r>
              <a:rPr lang="en-US" altLang="zh-CN" dirty="0">
                <a:solidFill>
                  <a:srgbClr val="000090"/>
                </a:solidFill>
                <a:ea typeface="MS PGothic" panose="020B0600070205080204" pitchFamily="34" charset="-128"/>
              </a:rPr>
              <a:t>COS 461)</a:t>
            </a:r>
            <a:r>
              <a:rPr lang="zh-CN" altLang="en-US" dirty="0">
                <a:solidFill>
                  <a:srgbClr val="000090"/>
                </a:solidFill>
                <a:ea typeface="MS PGothic" panose="020B0600070205080204" pitchFamily="34" charset="-128"/>
              </a:rPr>
              <a:t> </a:t>
            </a:r>
            <a:r>
              <a:rPr kumimoji="1" lang="en-US" altLang="zh-CN" baseline="0" dirty="0">
                <a:solidFill>
                  <a:srgbClr val="000090"/>
                </a:solidFill>
                <a:ea typeface="MS PGothic" panose="020B0600070205080204" pitchFamily="34" charset="-128"/>
              </a:rPr>
              <a:t>and</a:t>
            </a:r>
            <a:r>
              <a:rPr kumimoji="1" lang="zh-CN" altLang="en-US" baseline="0" dirty="0">
                <a:solidFill>
                  <a:srgbClr val="000090"/>
                </a:solidFill>
                <a:ea typeface="MS PGothic" panose="020B0600070205080204" pitchFamily="34" charset="-128"/>
              </a:rPr>
              <a:t> </a:t>
            </a:r>
            <a:r>
              <a:rPr kumimoji="1" lang="en-US" altLang="zh-CN" baseline="0" dirty="0">
                <a:solidFill>
                  <a:srgbClr val="000090"/>
                </a:solidFill>
                <a:ea typeface="MS PGothic" panose="020B0600070205080204" pitchFamily="34" charset="-128"/>
              </a:rPr>
              <a:t>others.</a:t>
            </a:r>
            <a:endParaRPr lang="en-US" altLang="zh-CN" dirty="0">
              <a:solidFill>
                <a:srgbClr val="000090"/>
              </a:solidFill>
              <a:ea typeface="MS PGothic" panose="020B0600070205080204" pitchFamily="34" charset="-128"/>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attacker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might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also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steal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your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password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from</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screen.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On</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iOS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system,</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once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you</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enter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password,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last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character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will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displayed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for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second.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If</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attacker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can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access</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framebuffer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capture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screen,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can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get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your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password</a:t>
            </a:r>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Cold</a:t>
            </a:r>
            <a:r>
              <a:rPr kumimoji="1" lang="zh-CN" altLang="en-US" dirty="0"/>
              <a:t> </a:t>
            </a:r>
            <a:r>
              <a:rPr kumimoji="1" lang="en-US" altLang="zh-CN" dirty="0"/>
              <a:t>boot</a:t>
            </a:r>
            <a:r>
              <a:rPr kumimoji="1" lang="zh-CN" altLang="en-US" dirty="0"/>
              <a:t> </a:t>
            </a:r>
            <a:r>
              <a:rPr kumimoji="1" lang="en-US" altLang="zh-CN" dirty="0"/>
              <a:t>attack</a:t>
            </a:r>
            <a:r>
              <a:rPr kumimoji="1" lang="zh-CN" altLang="en-US" dirty="0"/>
              <a:t> </a:t>
            </a:r>
            <a:r>
              <a:rPr kumimoji="1" lang="en-US" altLang="zh-CN" dirty="0"/>
              <a:t>is</a:t>
            </a:r>
            <a:r>
              <a:rPr kumimoji="1" lang="zh-CN" altLang="en-US" dirty="0"/>
              <a:t> </a:t>
            </a:r>
            <a:r>
              <a:rPr kumimoji="1" lang="en-US" altLang="zh-CN" dirty="0"/>
              <a:t>also</a:t>
            </a:r>
            <a:r>
              <a:rPr kumimoji="1" lang="zh-CN" altLang="en-US" dirty="0"/>
              <a:t> </a:t>
            </a:r>
            <a:r>
              <a:rPr kumimoji="1" lang="en-US" altLang="zh-CN" dirty="0"/>
              <a:t>possible</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mobile</a:t>
            </a:r>
            <a:r>
              <a:rPr kumimoji="1" lang="zh-CN" altLang="en-US" dirty="0"/>
              <a:t> </a:t>
            </a:r>
            <a:r>
              <a:rPr kumimoji="1" lang="en-US" altLang="zh-CN" dirty="0"/>
              <a:t>device,</a:t>
            </a:r>
            <a:r>
              <a:rPr kumimoji="1" lang="zh-CN" altLang="en-US" dirty="0"/>
              <a:t> </a:t>
            </a:r>
            <a:r>
              <a:rPr kumimoji="1" lang="en-US" altLang="zh-CN" dirty="0"/>
              <a:t>which</a:t>
            </a:r>
            <a:r>
              <a:rPr kumimoji="1" lang="zh-CN" altLang="en-US" dirty="0"/>
              <a:t> </a:t>
            </a:r>
            <a:r>
              <a:rPr kumimoji="1" lang="en-US" altLang="zh-CN" dirty="0"/>
              <a:t>just</a:t>
            </a:r>
            <a:r>
              <a:rPr kumimoji="1" lang="zh-CN" altLang="en-US" dirty="0"/>
              <a:t> </a:t>
            </a:r>
            <a:r>
              <a:rPr kumimoji="1" lang="en-US" altLang="zh-CN" dirty="0"/>
              <a:t>scan</a:t>
            </a:r>
            <a:r>
              <a:rPr kumimoji="1" lang="zh-CN" altLang="en-US" dirty="0"/>
              <a:t> </a:t>
            </a:r>
            <a:r>
              <a:rPr kumimoji="1" lang="en-US" altLang="zh-CN" dirty="0"/>
              <a:t>the</a:t>
            </a:r>
            <a:r>
              <a:rPr kumimoji="1" lang="zh-CN" altLang="en-US" dirty="0"/>
              <a:t> </a:t>
            </a:r>
            <a:r>
              <a:rPr kumimoji="1" lang="en-US" altLang="zh-CN" dirty="0"/>
              <a:t>memory</a:t>
            </a:r>
            <a:r>
              <a:rPr kumimoji="1" lang="zh-CN" altLang="en-US" dirty="0"/>
              <a:t> </a:t>
            </a:r>
            <a:r>
              <a:rPr kumimoji="1" lang="en-US" altLang="zh-CN" dirty="0"/>
              <a:t>to</a:t>
            </a:r>
            <a:r>
              <a:rPr kumimoji="1" lang="zh-CN" altLang="en-US" dirty="0"/>
              <a:t> </a:t>
            </a:r>
            <a:r>
              <a:rPr kumimoji="1" lang="en-US" altLang="zh-CN" dirty="0"/>
              <a:t>get</a:t>
            </a:r>
            <a:r>
              <a:rPr kumimoji="1" lang="zh-CN" altLang="en-US" dirty="0"/>
              <a:t> </a:t>
            </a:r>
            <a:r>
              <a:rPr kumimoji="1" lang="en-US" altLang="zh-CN" dirty="0"/>
              <a:t>an</a:t>
            </a:r>
            <a:r>
              <a:rPr kumimoji="1" lang="zh-CN" altLang="en-US" dirty="0"/>
              <a:t> </a:t>
            </a:r>
            <a:r>
              <a:rPr kumimoji="1" lang="en-US" altLang="zh-CN" dirty="0"/>
              <a:t>plaintext.</a:t>
            </a:r>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a:t>
            </a:r>
            <a:r>
              <a:rPr kumimoji="1" lang="zh-CN" altLang="en-US" dirty="0"/>
              <a:t> </a:t>
            </a:r>
            <a:r>
              <a:rPr kumimoji="1" lang="en-US" altLang="zh-CN" dirty="0"/>
              <a:t>even</a:t>
            </a:r>
            <a:r>
              <a:rPr kumimoji="1" lang="zh-CN" altLang="en-US" dirty="0"/>
              <a:t> </a:t>
            </a:r>
            <a:r>
              <a:rPr kumimoji="1" lang="en-US" altLang="zh-CN" dirty="0"/>
              <a:t>more</a:t>
            </a:r>
            <a:r>
              <a:rPr kumimoji="1" lang="zh-CN" altLang="en-US" dirty="0"/>
              <a:t> </a:t>
            </a:r>
            <a:r>
              <a:rPr kumimoji="1" lang="en-US" altLang="zh-CN" dirty="0"/>
              <a:t>sophistic</a:t>
            </a:r>
            <a:r>
              <a:rPr kumimoji="1" lang="zh-CN" altLang="en-US" dirty="0"/>
              <a:t> </a:t>
            </a:r>
            <a:r>
              <a:rPr kumimoji="1" lang="en-US" altLang="zh-CN" dirty="0"/>
              <a:t>attack</a:t>
            </a:r>
            <a:r>
              <a:rPr kumimoji="1" lang="zh-CN" altLang="en-US" dirty="0"/>
              <a:t> </a:t>
            </a:r>
            <a:r>
              <a:rPr kumimoji="1" lang="en-US" altLang="zh-CN" dirty="0"/>
              <a:t>is</a:t>
            </a:r>
            <a:r>
              <a:rPr kumimoji="1" lang="zh-CN" altLang="en-US" dirty="0"/>
              <a:t> </a:t>
            </a:r>
            <a:r>
              <a:rPr kumimoji="1" lang="en-US" altLang="zh-CN" dirty="0"/>
              <a:t>to</a:t>
            </a:r>
            <a:r>
              <a:rPr kumimoji="1" lang="zh-CN" altLang="en-US" dirty="0"/>
              <a:t> </a:t>
            </a:r>
            <a:r>
              <a:rPr kumimoji="1" lang="en-US" altLang="zh-CN" dirty="0"/>
              <a:t>use</a:t>
            </a:r>
            <a:r>
              <a:rPr kumimoji="1" lang="zh-CN" altLang="en-US" dirty="0"/>
              <a:t> </a:t>
            </a:r>
            <a:r>
              <a:rPr kumimoji="1" lang="en-US" altLang="zh-CN" dirty="0"/>
              <a:t>the</a:t>
            </a:r>
            <a:r>
              <a:rPr kumimoji="1" lang="zh-CN" altLang="en-US" dirty="0"/>
              <a:t> </a:t>
            </a:r>
            <a:r>
              <a:rPr kumimoji="1" lang="en-US" altLang="zh-CN" dirty="0"/>
              <a:t>motion-detector</a:t>
            </a:r>
            <a:r>
              <a:rPr kumimoji="1" lang="zh-CN" altLang="en-US" dirty="0"/>
              <a:t> </a:t>
            </a:r>
            <a:r>
              <a:rPr kumimoji="1" lang="en-US" altLang="zh-CN" dirty="0"/>
              <a:t>to</a:t>
            </a:r>
            <a:r>
              <a:rPr kumimoji="1" lang="zh-CN" altLang="en-US" dirty="0"/>
              <a:t> </a:t>
            </a:r>
            <a:r>
              <a:rPr kumimoji="1" lang="en-US" altLang="zh-CN" dirty="0"/>
              <a:t>guess</a:t>
            </a:r>
            <a:r>
              <a:rPr kumimoji="1" lang="zh-CN" altLang="en-US" dirty="0"/>
              <a:t> </a:t>
            </a:r>
            <a:r>
              <a:rPr kumimoji="1" lang="en-US" altLang="zh-CN" dirty="0"/>
              <a:t>the</a:t>
            </a:r>
            <a:r>
              <a:rPr kumimoji="1" lang="zh-CN" altLang="en-US" dirty="0"/>
              <a:t> </a:t>
            </a:r>
            <a:r>
              <a:rPr kumimoji="1" lang="en-US" altLang="zh-CN" dirty="0"/>
              <a:t>user's</a:t>
            </a:r>
            <a:r>
              <a:rPr kumimoji="1" lang="zh-CN" altLang="en-US" dirty="0"/>
              <a:t> </a:t>
            </a:r>
            <a:r>
              <a:rPr kumimoji="1" lang="en-US" altLang="zh-CN" dirty="0"/>
              <a:t>PIN</a:t>
            </a:r>
            <a:r>
              <a:rPr kumimoji="1" lang="zh-CN" altLang="en-US" dirty="0"/>
              <a:t> </a:t>
            </a:r>
            <a:r>
              <a:rPr kumimoji="1" lang="en-US" altLang="zh-CN" dirty="0"/>
              <a:t>code,</a:t>
            </a:r>
            <a:r>
              <a:rPr kumimoji="1" lang="zh-CN" altLang="en-US" dirty="0"/>
              <a:t> </a:t>
            </a:r>
            <a:r>
              <a:rPr kumimoji="1" lang="en-US" altLang="zh-CN" dirty="0"/>
              <a:t>just</a:t>
            </a:r>
            <a:r>
              <a:rPr kumimoji="1" lang="zh-CN" altLang="en-US" dirty="0"/>
              <a:t> </a:t>
            </a:r>
            <a:r>
              <a:rPr kumimoji="1" lang="en-US" altLang="zh-CN" dirty="0"/>
              <a:t>by</a:t>
            </a:r>
            <a:r>
              <a:rPr kumimoji="1" lang="zh-CN" altLang="en-US" dirty="0"/>
              <a:t> </a:t>
            </a:r>
            <a:r>
              <a:rPr kumimoji="1" lang="en-US" altLang="zh-CN" dirty="0"/>
              <a:t>learning</a:t>
            </a:r>
            <a:r>
              <a:rPr kumimoji="1" lang="zh-CN" altLang="en-US" dirty="0"/>
              <a:t> </a:t>
            </a:r>
            <a:r>
              <a:rPr kumimoji="1" lang="en-US" altLang="zh-CN" dirty="0"/>
              <a:t>the</a:t>
            </a:r>
            <a:r>
              <a:rPr kumimoji="1" lang="zh-CN" altLang="en-US" dirty="0"/>
              <a:t> </a:t>
            </a:r>
            <a:r>
              <a:rPr kumimoji="1" lang="en-US" altLang="zh-CN" dirty="0"/>
              <a:t>relationship</a:t>
            </a:r>
            <a:r>
              <a:rPr kumimoji="1" lang="zh-CN" altLang="en-US" dirty="0"/>
              <a:t> </a:t>
            </a:r>
            <a:r>
              <a:rPr kumimoji="1" lang="en-US" altLang="zh-CN" dirty="0"/>
              <a:t>between</a:t>
            </a:r>
            <a:r>
              <a:rPr kumimoji="1" lang="zh-CN" altLang="en-US" dirty="0"/>
              <a:t> </a:t>
            </a:r>
            <a:r>
              <a:rPr kumimoji="1" lang="en-US" altLang="zh-CN" dirty="0"/>
              <a:t>the</a:t>
            </a:r>
            <a:r>
              <a:rPr kumimoji="1" lang="zh-CN" altLang="en-US" dirty="0"/>
              <a:t> </a:t>
            </a:r>
            <a:r>
              <a:rPr kumimoji="1" lang="en-US" altLang="zh-CN" dirty="0"/>
              <a:t>PIN</a:t>
            </a:r>
            <a:r>
              <a:rPr kumimoji="1" lang="zh-CN" altLang="en-US" dirty="0"/>
              <a:t> </a:t>
            </a:r>
            <a:r>
              <a:rPr kumimoji="1" lang="en-US" altLang="zh-CN" dirty="0"/>
              <a:t>and</a:t>
            </a:r>
            <a:r>
              <a:rPr kumimoji="1" lang="zh-CN" altLang="en-US" dirty="0"/>
              <a:t> </a:t>
            </a:r>
            <a:r>
              <a:rPr kumimoji="1" lang="en-US" altLang="zh-CN" dirty="0"/>
              <a:t>phone's</a:t>
            </a:r>
            <a:r>
              <a:rPr kumimoji="1" lang="zh-CN" altLang="en-US" dirty="0"/>
              <a:t> </a:t>
            </a:r>
            <a:r>
              <a:rPr kumimoji="1" lang="en-US" altLang="zh-CN" dirty="0"/>
              <a:t>inclination</a:t>
            </a:r>
            <a:r>
              <a:rPr kumimoji="1" lang="zh-CN" altLang="en-US" dirty="0"/>
              <a:t> </a:t>
            </a:r>
            <a:r>
              <a:rPr kumimoji="1" lang="en-US" altLang="zh-CN" dirty="0"/>
              <a:t>when</a:t>
            </a:r>
            <a:r>
              <a:rPr kumimoji="1" lang="zh-CN" altLang="en-US" dirty="0"/>
              <a:t> </a:t>
            </a:r>
            <a:r>
              <a:rPr kumimoji="1" lang="en-US" altLang="zh-CN" dirty="0"/>
              <a:t>pressing</a:t>
            </a:r>
            <a:r>
              <a:rPr kumimoji="1" lang="zh-CN" altLang="en-US" dirty="0"/>
              <a:t> </a:t>
            </a:r>
            <a:r>
              <a:rPr kumimoji="1" lang="en-US" altLang="zh-CN" dirty="0"/>
              <a:t>the</a:t>
            </a:r>
            <a:r>
              <a:rPr kumimoji="1" lang="zh-CN" altLang="en-US" dirty="0"/>
              <a:t> </a:t>
            </a:r>
            <a:r>
              <a:rPr kumimoji="1" lang="en-US" altLang="zh-CN" dirty="0"/>
              <a:t>screen.</a:t>
            </a:r>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the taint analysis would show that an attack</a:t>
            </a:r>
            <a:r>
              <a:rPr lang="en-US" baseline="0" dirty="0"/>
              <a:t> is possible. Notice, however, that we don't know exactly how variable L is tainted by variable I as we do in a fully symbolic execution—we only know that the two variables are related. However, computing a fully symbolic execution is often intractable, thus giving dynamic taint analysis some merits as a higher-performance technique (in terms of computational efficiency).</a:t>
            </a:r>
            <a:endParaRPr lang="en-US" dirty="0"/>
          </a:p>
        </p:txBody>
      </p:sp>
      <p:sp>
        <p:nvSpPr>
          <p:cNvPr id="4" name="Slide Number Placeholder 3"/>
          <p:cNvSpPr>
            <a:spLocks noGrp="1"/>
          </p:cNvSpPr>
          <p:nvPr>
            <p:ph type="sldNum" sz="quarter" idx="10"/>
          </p:nvPr>
        </p:nvSpPr>
        <p:spPr/>
        <p:txBody>
          <a:bodyPr/>
          <a:lstStyle/>
          <a:p>
            <a:fld id="{1C5E798D-4D8D-41D8-ADFA-99320F13F65E}"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5E798D-4D8D-41D8-ADFA-99320F13F65E}"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the taint analysis</a:t>
            </a:r>
            <a:r>
              <a:rPr lang="en-US" baseline="0" dirty="0"/>
              <a:t> would show that an attack is not possible.</a:t>
            </a:r>
            <a:endParaRPr lang="en-US" dirty="0"/>
          </a:p>
        </p:txBody>
      </p:sp>
      <p:sp>
        <p:nvSpPr>
          <p:cNvPr id="4" name="Slide Number Placeholder 3"/>
          <p:cNvSpPr>
            <a:spLocks noGrp="1"/>
          </p:cNvSpPr>
          <p:nvPr>
            <p:ph type="sldNum" sz="quarter" idx="10"/>
          </p:nvPr>
        </p:nvSpPr>
        <p:spPr/>
        <p:txBody>
          <a:bodyPr/>
          <a:lstStyle/>
          <a:p>
            <a:fld id="{1C5E798D-4D8D-41D8-ADFA-99320F13F65E}"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figure from the conference</a:t>
            </a:r>
            <a:r>
              <a:rPr lang="en-US" baseline="0" dirty="0"/>
              <a:t> paper describing </a:t>
            </a:r>
            <a:r>
              <a:rPr lang="en-US" baseline="0" dirty="0" err="1"/>
              <a:t>TaintDroid</a:t>
            </a:r>
            <a:r>
              <a:rPr lang="en-US" baseline="0" dirty="0"/>
              <a:t>. It shows where, at a high level, the various kinds of taint analysis are done. There are 4 "granularities" of taint analysis used in </a:t>
            </a:r>
            <a:r>
              <a:rPr lang="en-US" baseline="0" dirty="0" err="1"/>
              <a:t>TaintDroid</a:t>
            </a:r>
            <a:r>
              <a:rPr lang="en-US" baseline="0" dirty="0"/>
              <a:t>, including message-level, variable-level, method-level, and file-level.</a:t>
            </a:r>
            <a:endParaRPr lang="en-US" dirty="0"/>
          </a:p>
        </p:txBody>
      </p:sp>
      <p:sp>
        <p:nvSpPr>
          <p:cNvPr id="4" name="Slide Number Placeholder 3"/>
          <p:cNvSpPr>
            <a:spLocks noGrp="1"/>
          </p:cNvSpPr>
          <p:nvPr>
            <p:ph type="sldNum" sz="quarter" idx="10"/>
          </p:nvPr>
        </p:nvSpPr>
        <p:spPr/>
        <p:txBody>
          <a:bodyPr/>
          <a:lstStyle/>
          <a:p>
            <a:fld id="{1C5E798D-4D8D-41D8-ADFA-99320F13F65E}"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Sensitive information is </a:t>
            </a:r>
            <a:r>
              <a:rPr lang="en-US" dirty="0" err="1"/>
              <a:t>ﬁrst</a:t>
            </a:r>
            <a:r>
              <a:rPr lang="en-US" dirty="0"/>
              <a:t> </a:t>
            </a:r>
            <a:r>
              <a:rPr lang="en-US" dirty="0" err="1"/>
              <a:t>identiﬁed</a:t>
            </a:r>
            <a:r>
              <a:rPr lang="en-US" dirty="0"/>
              <a:t> at a taint source, where a taint marking indicating the information type is assigned. Dynamic taint</a:t>
            </a:r>
            <a:endParaRPr lang="en-US" dirty="0"/>
          </a:p>
          <a:p>
            <a:r>
              <a:rPr lang="en-US" dirty="0"/>
              <a:t>analysis tracks how labeled data impacts other data in a way that might leak the original sensitive information.</a:t>
            </a:r>
            <a:endParaRPr lang="en-US" dirty="0"/>
          </a:p>
          <a:p>
            <a:r>
              <a:rPr lang="en-US" dirty="0"/>
              <a:t>Finally, the impacted data is </a:t>
            </a:r>
            <a:r>
              <a:rPr lang="en-US" dirty="0" err="1"/>
              <a:t>identiﬁed</a:t>
            </a:r>
            <a:r>
              <a:rPr lang="en-US" dirty="0"/>
              <a:t> before it leaves the system at a taint sink (usually the network interface).</a:t>
            </a:r>
            <a:endParaRPr lang="en-US" dirty="0"/>
          </a:p>
          <a:p>
            <a:endParaRPr lang="en-US" dirty="0"/>
          </a:p>
          <a:p>
            <a:r>
              <a:rPr lang="en-US" dirty="0"/>
              <a:t>possible false positive</a:t>
            </a:r>
            <a:endParaRPr lang="en-US" dirty="0"/>
          </a:p>
        </p:txBody>
      </p:sp>
      <p:sp>
        <p:nvSpPr>
          <p:cNvPr id="4" name="Slide Number Placeholder 3"/>
          <p:cNvSpPr>
            <a:spLocks noGrp="1"/>
          </p:cNvSpPr>
          <p:nvPr>
            <p:ph type="sldNum" sz="quarter" idx="10"/>
          </p:nvPr>
        </p:nvSpPr>
        <p:spPr/>
        <p:txBody>
          <a:bodyPr/>
          <a:lstStyle/>
          <a:p>
            <a:fld id="{2718EED5-28DD-4846-9B92-A98F38773B74}" type="slidenum">
              <a:rPr lang="en-US" smtClean="0">
                <a:solidFill>
                  <a:prstClr val="black"/>
                </a:solidFill>
              </a:rPr>
            </a:fld>
            <a:endParaRPr 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fourxm</a:t>
            </a:r>
            <a:r>
              <a:rPr lang="en-US" altLang="zh-CN" sz="1200" kern="1200" dirty="0">
                <a:solidFill>
                  <a:schemeClr val="tx1"/>
                </a:solidFill>
                <a:effectLst/>
                <a:latin typeface="+mn-lt"/>
                <a:ea typeface="+mn-ea"/>
                <a:cs typeface="+mn-cs"/>
              </a:rPr>
              <a:t>-&gt;tracks is initialized with NULL (see line 107). </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If the processed media file contains a </a:t>
            </a:r>
            <a:r>
              <a:rPr lang="en-US" altLang="zh-CN" sz="1200" kern="1200" dirty="0" err="1">
                <a:solidFill>
                  <a:schemeClr val="tx1"/>
                </a:solidFill>
                <a:effectLst/>
                <a:latin typeface="+mn-lt"/>
                <a:ea typeface="+mn-ea"/>
                <a:cs typeface="+mn-cs"/>
              </a:rPr>
              <a:t>strk</a:t>
            </a:r>
            <a:r>
              <a:rPr lang="en-US" altLang="zh-CN" sz="1200" kern="1200" dirty="0">
                <a:solidFill>
                  <a:schemeClr val="tx1"/>
                </a:solidFill>
                <a:effectLst/>
                <a:latin typeface="+mn-lt"/>
                <a:ea typeface="+mn-ea"/>
                <a:cs typeface="+mn-cs"/>
              </a:rPr>
              <a:t> chunk, the value of </a:t>
            </a:r>
            <a:r>
              <a:rPr lang="en-US" altLang="zh-CN" sz="1200" kern="1200" dirty="0" err="1">
                <a:solidFill>
                  <a:schemeClr val="tx1"/>
                </a:solidFill>
                <a:effectLst/>
                <a:latin typeface="+mn-lt"/>
                <a:ea typeface="+mn-ea"/>
                <a:cs typeface="+mn-cs"/>
              </a:rPr>
              <a:t>current_track</a:t>
            </a:r>
            <a:r>
              <a:rPr lang="en-US" altLang="zh-CN" sz="1200" kern="1200" dirty="0">
                <a:solidFill>
                  <a:schemeClr val="tx1"/>
                </a:solidFill>
                <a:effectLst/>
                <a:latin typeface="+mn-lt"/>
                <a:ea typeface="+mn-ea"/>
                <a:cs typeface="+mn-cs"/>
              </a:rPr>
              <a:t> is extracted from the user-controlled data of the chunk (see line 166). </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If the value of </a:t>
            </a:r>
            <a:r>
              <a:rPr lang="en-US" altLang="zh-CN" sz="1200" kern="1200" dirty="0" err="1">
                <a:solidFill>
                  <a:schemeClr val="tx1"/>
                </a:solidFill>
                <a:effectLst/>
                <a:latin typeface="+mn-lt"/>
                <a:ea typeface="+mn-ea"/>
                <a:cs typeface="+mn-cs"/>
              </a:rPr>
              <a:t>current_track</a:t>
            </a:r>
            <a:r>
              <a:rPr lang="en-US" altLang="zh-CN" sz="1200" kern="1200" dirty="0">
                <a:solidFill>
                  <a:schemeClr val="tx1"/>
                </a:solidFill>
                <a:effectLst/>
                <a:latin typeface="+mn-lt"/>
                <a:ea typeface="+mn-ea"/>
                <a:cs typeface="+mn-cs"/>
              </a:rPr>
              <a:t> + 1 is greater than zero, a heap buffer is allocated. </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The heap buffer pointed to by </a:t>
            </a:r>
            <a:r>
              <a:rPr lang="en-US" altLang="zh-CN" sz="1200" kern="1200" dirty="0" err="1">
                <a:solidFill>
                  <a:schemeClr val="tx1"/>
                </a:solidFill>
                <a:effectLst/>
                <a:latin typeface="+mn-lt"/>
                <a:ea typeface="+mn-ea"/>
                <a:cs typeface="+mn-cs"/>
              </a:rPr>
              <a:t>fourxm</a:t>
            </a:r>
            <a:r>
              <a:rPr lang="en-US" altLang="zh-CN" sz="1200" kern="1200" dirty="0">
                <a:solidFill>
                  <a:schemeClr val="tx1"/>
                </a:solidFill>
                <a:effectLst/>
                <a:latin typeface="+mn-lt"/>
                <a:ea typeface="+mn-ea"/>
                <a:cs typeface="+mn-cs"/>
              </a:rPr>
              <a:t>-&gt;tracks is allocated (see lines 171 and 172). </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Data from the media file is copied into the heap buffer, while </a:t>
            </a:r>
            <a:r>
              <a:rPr lang="en-US" altLang="zh-CN" sz="1200" kern="1200" dirty="0" err="1">
                <a:solidFill>
                  <a:schemeClr val="tx1"/>
                </a:solidFill>
                <a:effectLst/>
                <a:latin typeface="+mn-lt"/>
                <a:ea typeface="+mn-ea"/>
                <a:cs typeface="+mn-cs"/>
              </a:rPr>
              <a:t>current_track</a:t>
            </a:r>
            <a:r>
              <a:rPr lang="en-US" altLang="zh-CN" sz="1200" kern="1200" dirty="0">
                <a:solidFill>
                  <a:schemeClr val="tx1"/>
                </a:solidFill>
                <a:effectLst/>
                <a:latin typeface="+mn-lt"/>
                <a:ea typeface="+mn-ea"/>
                <a:cs typeface="+mn-cs"/>
              </a:rPr>
              <a:t> is used as an array index into the buffer (see lines 178–181). </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When this behavior occurs, there is no security problem. </a:t>
            </a:r>
            <a:endParaRPr lang="en-US" altLang="zh-CN" sz="120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fourxm</a:t>
            </a:r>
            <a:r>
              <a:rPr lang="en-US" altLang="zh-CN" sz="1200" kern="1200" dirty="0">
                <a:solidFill>
                  <a:schemeClr val="tx1"/>
                </a:solidFill>
                <a:effectLst/>
                <a:latin typeface="+mn-lt"/>
                <a:ea typeface="+mn-ea"/>
                <a:cs typeface="+mn-cs"/>
              </a:rPr>
              <a:t>-&gt;tracks is initialized with NULL (see line 107). </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If the processed media file contains a </a:t>
            </a:r>
            <a:r>
              <a:rPr lang="en-US" altLang="zh-CN" sz="1200" kern="1200" dirty="0" err="1">
                <a:solidFill>
                  <a:schemeClr val="tx1"/>
                </a:solidFill>
                <a:effectLst/>
                <a:latin typeface="+mn-lt"/>
                <a:ea typeface="+mn-ea"/>
                <a:cs typeface="+mn-cs"/>
              </a:rPr>
              <a:t>strk</a:t>
            </a:r>
            <a:r>
              <a:rPr lang="en-US" altLang="zh-CN" sz="1200" kern="1200" dirty="0">
                <a:solidFill>
                  <a:schemeClr val="tx1"/>
                </a:solidFill>
                <a:effectLst/>
                <a:latin typeface="+mn-lt"/>
                <a:ea typeface="+mn-ea"/>
                <a:cs typeface="+mn-cs"/>
              </a:rPr>
              <a:t> chunk, the value of </a:t>
            </a:r>
            <a:r>
              <a:rPr lang="en-US" altLang="zh-CN" sz="1200" kern="1200" dirty="0" err="1">
                <a:solidFill>
                  <a:schemeClr val="tx1"/>
                </a:solidFill>
                <a:effectLst/>
                <a:latin typeface="+mn-lt"/>
                <a:ea typeface="+mn-ea"/>
                <a:cs typeface="+mn-cs"/>
              </a:rPr>
              <a:t>current_track</a:t>
            </a:r>
            <a:r>
              <a:rPr lang="en-US" altLang="zh-CN" sz="1200" kern="1200" dirty="0">
                <a:solidFill>
                  <a:schemeClr val="tx1"/>
                </a:solidFill>
                <a:effectLst/>
                <a:latin typeface="+mn-lt"/>
                <a:ea typeface="+mn-ea"/>
                <a:cs typeface="+mn-cs"/>
              </a:rPr>
              <a:t> is extracted from the user-controlled data of the chunk (see line 166). </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If the value of </a:t>
            </a:r>
            <a:r>
              <a:rPr lang="en-US" altLang="zh-CN" sz="1200" kern="1200" dirty="0" err="1">
                <a:solidFill>
                  <a:schemeClr val="tx1"/>
                </a:solidFill>
                <a:effectLst/>
                <a:latin typeface="+mn-lt"/>
                <a:ea typeface="+mn-ea"/>
                <a:cs typeface="+mn-cs"/>
              </a:rPr>
              <a:t>current_track</a:t>
            </a:r>
            <a:r>
              <a:rPr lang="en-US" altLang="zh-CN" sz="1200" kern="1200" dirty="0">
                <a:solidFill>
                  <a:schemeClr val="tx1"/>
                </a:solidFill>
                <a:effectLst/>
                <a:latin typeface="+mn-lt"/>
                <a:ea typeface="+mn-ea"/>
                <a:cs typeface="+mn-cs"/>
              </a:rPr>
              <a:t> + 1 is less than zero, the heap buffer isn't allocated. </a:t>
            </a:r>
            <a:endParaRPr lang="en-US" altLang="zh-CN" sz="1200" kern="1200" dirty="0">
              <a:solidFill>
                <a:schemeClr val="tx1"/>
              </a:solidFill>
              <a:effectLst/>
              <a:latin typeface="+mn-lt"/>
              <a:ea typeface="+mn-ea"/>
              <a:cs typeface="+mn-cs"/>
            </a:endParaRPr>
          </a:p>
          <a:p>
            <a:r>
              <a:rPr lang="en-US" altLang="zh-CN" sz="1200" kern="1200" dirty="0" err="1">
                <a:solidFill>
                  <a:schemeClr val="tx1"/>
                </a:solidFill>
                <a:effectLst/>
                <a:latin typeface="+mn-lt"/>
                <a:ea typeface="+mn-ea"/>
                <a:cs typeface="+mn-cs"/>
              </a:rPr>
              <a:t>fourxm</a:t>
            </a:r>
            <a:r>
              <a:rPr lang="en-US" altLang="zh-CN" sz="1200" kern="1200" dirty="0">
                <a:solidFill>
                  <a:schemeClr val="tx1"/>
                </a:solidFill>
                <a:effectLst/>
                <a:latin typeface="+mn-lt"/>
                <a:ea typeface="+mn-ea"/>
                <a:cs typeface="+mn-cs"/>
              </a:rPr>
              <a:t>-&gt;tracks still points to memory address NULL. </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The resulting NULL pointer is then dereferenced by the user- controlled value of </a:t>
            </a:r>
            <a:r>
              <a:rPr lang="en-US" altLang="zh-CN" sz="1200" kern="1200" dirty="0" err="1">
                <a:solidFill>
                  <a:schemeClr val="tx1"/>
                </a:solidFill>
                <a:effectLst/>
                <a:latin typeface="+mn-lt"/>
                <a:ea typeface="+mn-ea"/>
                <a:cs typeface="+mn-cs"/>
              </a:rPr>
              <a:t>current_track</a:t>
            </a:r>
            <a:r>
              <a:rPr lang="en-US" altLang="zh-CN" sz="1200" kern="1200" dirty="0">
                <a:solidFill>
                  <a:schemeClr val="tx1"/>
                </a:solidFill>
                <a:effectLst/>
                <a:latin typeface="+mn-lt"/>
                <a:ea typeface="+mn-ea"/>
                <a:cs typeface="+mn-cs"/>
              </a:rPr>
              <a:t>, and four 32-bit values of user- controlled data are assigned to the dereferenced locations (see lines 178–181). </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Four user-controlled memory locations can be overwritten with four user-controlled data bytes each. </a:t>
            </a:r>
            <a:endParaRPr lang="en-US" altLang="zh-CN" sz="120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But if receiver is also sending to the sender (i.e., if they're both sending), the receiver might use that sequence number.  So     adversary could replay in the other direction (a "reflection" attack)   - Solution: Use different keys in each direction</a:t>
            </a:r>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u="none" strike="noStrike" kern="1200" dirty="0" err="1">
                <a:solidFill>
                  <a:schemeClr val="tx1"/>
                </a:solidFill>
                <a:effectLst/>
                <a:latin typeface="+mn-lt"/>
                <a:ea typeface="+mn-ea"/>
                <a:cs typeface="+mn-cs"/>
              </a:rPr>
              <a:t>g^i</a:t>
            </a:r>
            <a:r>
              <a:rPr lang="en-GB" altLang="zh-CN" sz="1200" b="0" i="0" u="none" strike="noStrike" kern="1200" dirty="0">
                <a:solidFill>
                  <a:schemeClr val="tx1"/>
                </a:solidFill>
                <a:effectLst/>
                <a:latin typeface="+mn-lt"/>
                <a:ea typeface="+mn-ea"/>
                <a:cs typeface="+mn-cs"/>
              </a:rPr>
              <a:t> mod p ≠ </a:t>
            </a:r>
            <a:r>
              <a:rPr lang="en-GB" altLang="zh-CN" sz="1200" b="0" i="0" u="none" strike="noStrike" kern="1200" dirty="0" err="1">
                <a:solidFill>
                  <a:schemeClr val="tx1"/>
                </a:solidFill>
                <a:effectLst/>
                <a:latin typeface="+mn-lt"/>
                <a:ea typeface="+mn-ea"/>
                <a:cs typeface="+mn-cs"/>
              </a:rPr>
              <a:t>g^j</a:t>
            </a:r>
            <a:r>
              <a:rPr lang="en-GB" altLang="zh-CN" sz="1200" b="0" i="0" u="none" strike="noStrike" kern="1200" dirty="0">
                <a:solidFill>
                  <a:schemeClr val="tx1"/>
                </a:solidFill>
                <a:effectLst/>
                <a:latin typeface="+mn-lt"/>
                <a:ea typeface="+mn-ea"/>
                <a:cs typeface="+mn-cs"/>
              </a:rPr>
              <a:t> mod p </a:t>
            </a:r>
            <a:r>
              <a:rPr lang="zh-CN" altLang="en-GB" sz="1200" b="0" i="0" u="none" strike="noStrike" kern="1200" dirty="0">
                <a:solidFill>
                  <a:schemeClr val="tx1"/>
                </a:solidFill>
                <a:effectLst/>
                <a:latin typeface="+mn-lt"/>
                <a:ea typeface="+mn-ea"/>
                <a:cs typeface="+mn-cs"/>
              </a:rPr>
              <a:t>（</a:t>
            </a:r>
            <a:r>
              <a:rPr lang="en-GB" altLang="zh-CN" sz="1200" b="0" i="0" u="none" strike="noStrike" kern="1200" dirty="0">
                <a:solidFill>
                  <a:schemeClr val="tx1"/>
                </a:solidFill>
                <a:effectLst/>
                <a:latin typeface="+mn-lt"/>
                <a:ea typeface="+mn-ea"/>
                <a:cs typeface="+mn-cs"/>
              </a:rPr>
              <a:t>p</a:t>
            </a:r>
            <a:r>
              <a:rPr lang="zh-CN" altLang="en-US" sz="1200" b="0" i="0" u="none" strike="noStrike" kern="1200" dirty="0">
                <a:solidFill>
                  <a:schemeClr val="tx1"/>
                </a:solidFill>
                <a:effectLst/>
                <a:latin typeface="+mn-lt"/>
                <a:ea typeface="+mn-ea"/>
                <a:cs typeface="+mn-cs"/>
              </a:rPr>
              <a:t>为素数），其中</a:t>
            </a:r>
            <a:r>
              <a:rPr lang="en-GB" altLang="zh-CN" sz="1200" b="0" i="0" u="none" strike="noStrike" kern="1200" dirty="0" err="1">
                <a:solidFill>
                  <a:schemeClr val="tx1"/>
                </a:solidFill>
                <a:effectLst/>
                <a:latin typeface="+mn-lt"/>
                <a:ea typeface="+mn-ea"/>
                <a:cs typeface="+mn-cs"/>
              </a:rPr>
              <a:t>i≠j</a:t>
            </a:r>
            <a:r>
              <a:rPr lang="zh-CN" altLang="en-US" sz="1200" b="0" i="0" u="none" strike="noStrike" kern="1200" dirty="0">
                <a:solidFill>
                  <a:schemeClr val="tx1"/>
                </a:solidFill>
                <a:effectLst/>
                <a:latin typeface="+mn-lt"/>
                <a:ea typeface="+mn-ea"/>
                <a:cs typeface="+mn-cs"/>
              </a:rPr>
              <a:t>且</a:t>
            </a:r>
            <a:r>
              <a:rPr lang="en-GB" altLang="zh-CN" sz="1200" b="0" i="0" u="none" strike="noStrike" kern="1200" dirty="0" err="1">
                <a:solidFill>
                  <a:schemeClr val="tx1"/>
                </a:solidFill>
                <a:effectLst/>
                <a:latin typeface="+mn-lt"/>
                <a:ea typeface="+mn-ea"/>
                <a:cs typeface="+mn-cs"/>
              </a:rPr>
              <a:t>i</a:t>
            </a:r>
            <a:r>
              <a:rPr lang="en-GB" altLang="zh-CN" sz="1200" b="0" i="0" u="none" strike="noStrike" kern="1200" dirty="0">
                <a:solidFill>
                  <a:schemeClr val="tx1"/>
                </a:solidFill>
                <a:effectLst/>
                <a:latin typeface="+mn-lt"/>
                <a:ea typeface="+mn-ea"/>
                <a:cs typeface="+mn-cs"/>
              </a:rPr>
              <a:t>, j</a:t>
            </a:r>
            <a:r>
              <a:rPr lang="zh-CN" altLang="en-US" sz="1200" b="0" i="0" u="none" strike="noStrike" kern="1200" dirty="0">
                <a:solidFill>
                  <a:schemeClr val="tx1"/>
                </a:solidFill>
                <a:effectLst/>
                <a:latin typeface="+mn-lt"/>
                <a:ea typeface="+mn-ea"/>
                <a:cs typeface="+mn-cs"/>
              </a:rPr>
              <a:t>介于</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至</a:t>
            </a:r>
            <a:r>
              <a:rPr lang="en-US" altLang="zh-CN" sz="1200" b="0" i="0" u="none" strike="noStrike" kern="1200" dirty="0">
                <a:solidFill>
                  <a:schemeClr val="tx1"/>
                </a:solidFill>
                <a:effectLst/>
                <a:latin typeface="+mn-lt"/>
                <a:ea typeface="+mn-ea"/>
                <a:cs typeface="+mn-cs"/>
              </a:rPr>
              <a:t>(</a:t>
            </a:r>
            <a:r>
              <a:rPr lang="en-GB" altLang="zh-CN" sz="1200" b="0" i="0" u="none" strike="noStrike" kern="1200" dirty="0">
                <a:solidFill>
                  <a:schemeClr val="tx1"/>
                </a:solidFill>
                <a:effectLst/>
                <a:latin typeface="+mn-lt"/>
                <a:ea typeface="+mn-ea"/>
                <a:cs typeface="+mn-cs"/>
              </a:rPr>
              <a:t>p-1)</a:t>
            </a:r>
            <a:r>
              <a:rPr lang="zh-CN" altLang="en-US" sz="1200" b="0" i="0" u="none" strike="noStrike" kern="1200" dirty="0">
                <a:solidFill>
                  <a:schemeClr val="tx1"/>
                </a:solidFill>
                <a:effectLst/>
                <a:latin typeface="+mn-lt"/>
                <a:ea typeface="+mn-ea"/>
                <a:cs typeface="+mn-cs"/>
              </a:rPr>
              <a:t>之间，则</a:t>
            </a:r>
            <a:r>
              <a:rPr lang="en-GB" altLang="zh-CN" sz="1200" b="0" i="0" u="none" strike="noStrike" kern="1200" dirty="0">
                <a:solidFill>
                  <a:schemeClr val="tx1"/>
                </a:solidFill>
                <a:effectLst/>
                <a:latin typeface="+mn-lt"/>
                <a:ea typeface="+mn-ea"/>
                <a:cs typeface="+mn-cs"/>
              </a:rPr>
              <a:t>g</a:t>
            </a:r>
            <a:r>
              <a:rPr lang="zh-CN" altLang="en-US" sz="1200" b="0" i="0" u="none" strike="noStrike" kern="1200" dirty="0">
                <a:solidFill>
                  <a:schemeClr val="tx1"/>
                </a:solidFill>
                <a:effectLst/>
                <a:latin typeface="+mn-lt"/>
                <a:ea typeface="+mn-ea"/>
                <a:cs typeface="+mn-cs"/>
              </a:rPr>
              <a:t>为</a:t>
            </a:r>
            <a:r>
              <a:rPr lang="en-GB" altLang="zh-CN" sz="1200" b="0" i="0" u="none" strike="noStrike" kern="1200" dirty="0">
                <a:solidFill>
                  <a:schemeClr val="tx1"/>
                </a:solidFill>
                <a:effectLst/>
                <a:latin typeface="+mn-lt"/>
                <a:ea typeface="+mn-ea"/>
                <a:cs typeface="+mn-cs"/>
              </a:rPr>
              <a:t>p</a:t>
            </a:r>
            <a:r>
              <a:rPr lang="zh-CN" altLang="en-US" sz="1200" b="0" i="0" u="none" strike="noStrike" kern="1200" dirty="0">
                <a:solidFill>
                  <a:schemeClr val="tx1"/>
                </a:solidFill>
                <a:effectLst/>
                <a:latin typeface="+mn-lt"/>
                <a:ea typeface="+mn-ea"/>
                <a:cs typeface="+mn-cs"/>
              </a:rPr>
              <a:t>的原根</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600" b="1" dirty="0"/>
              <a:t>Alternative: avoid CAs by using public keys as names (protocols: SPKI/SDSI)</a:t>
            </a:r>
            <a:endParaRPr kumimoji="1" lang="zh-CN" altLang="en-US" sz="1600" b="1" dirty="0"/>
          </a:p>
          <a:p>
            <a:pPr lvl="1"/>
            <a:r>
              <a:rPr kumimoji="1" lang="en-US" altLang="zh-CN" sz="1400" dirty="0"/>
              <a:t>Works well for names that users do not have to remember/enter</a:t>
            </a:r>
            <a:endParaRPr kumimoji="1" lang="zh-CN" altLang="en-US" sz="1400" dirty="0"/>
          </a:p>
          <a:p>
            <a:endParaRPr lang="zh-CN" altLang="en-US" dirty="0"/>
          </a:p>
        </p:txBody>
      </p:sp>
      <p:sp>
        <p:nvSpPr>
          <p:cNvPr id="4" name="灯片编号占位符 3"/>
          <p:cNvSpPr>
            <a:spLocks noGrp="1"/>
          </p:cNvSpPr>
          <p:nvPr>
            <p:ph type="sldNum" sz="quarter" idx="10"/>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pre-master-key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random</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number</a:t>
            </a:r>
            <a:endParaRPr lang="zh-CN" altLang="en-US" sz="1200" b="0" i="0" kern="1200" dirty="0">
              <a:solidFill>
                <a:schemeClr val="tx1"/>
              </a:solidFill>
              <a:effectLst/>
              <a:latin typeface="+mn-lt"/>
              <a:ea typeface="+mn-ea"/>
              <a:cs typeface="+mn-cs"/>
            </a:endParaRPr>
          </a:p>
          <a:p>
            <a:r>
              <a:rPr kumimoji="1" lang="en-US" altLang="zh-CN" sz="1200" b="0" i="0" kern="1200" dirty="0">
                <a:solidFill>
                  <a:schemeClr val="tx1"/>
                </a:solidFill>
                <a:effectLst/>
                <a:latin typeface="+mn-lt"/>
                <a:ea typeface="+mn-ea"/>
                <a:cs typeface="+mn-cs"/>
              </a:rPr>
              <a:t>PRF:</a:t>
            </a:r>
            <a:r>
              <a:rPr kumimoji="1" lang="zh-CN" altLang="en-US" sz="1200" b="0" i="0" kern="1200" dirty="0">
                <a:solidFill>
                  <a:schemeClr val="tx1"/>
                </a:solidFill>
                <a:effectLst/>
                <a:latin typeface="+mn-lt"/>
                <a:ea typeface="+mn-ea"/>
                <a:cs typeface="+mn-cs"/>
              </a:rPr>
              <a:t> </a:t>
            </a:r>
            <a:r>
              <a:rPr kumimoji="1" lang="en-US" altLang="zh-CN" sz="1200" b="0" i="0" kern="1200" dirty="0">
                <a:solidFill>
                  <a:schemeClr val="tx1"/>
                </a:solidFill>
                <a:effectLst/>
                <a:latin typeface="+mn-lt"/>
                <a:ea typeface="+mn-ea"/>
                <a:cs typeface="+mn-cs"/>
              </a:rPr>
              <a:t>pseudo random function</a:t>
            </a:r>
            <a:endParaRPr kumimoji="1"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Master key is a 48-byte sequence</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kumimoji="1" lang="en-US" altLang="zh-CN" dirty="0"/>
              <a:t>https://crypto.stackexchange.com/questions/1139/what-is-the-purpose-of-four-different-secrets-shared-by-client-and-server-in-ssl</a:t>
            </a:r>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ln>
        </p:spPr>
      </p:sp>
      <p:sp>
        <p:nvSpPr>
          <p:cNvPr id="33795" name="Notes Placeholder 2"/>
          <p:cNvSpPr>
            <a:spLocks noGrp="1"/>
          </p:cNvSpPr>
          <p:nvPr>
            <p:ph type="body" idx="1"/>
          </p:nvPr>
        </p:nvSpPr>
        <p:spPr bwMode="auto">
          <a:noFill/>
        </p:spPr>
        <p:txBody>
          <a:bodyPr wrap="square" numCol="1" anchor="t" anchorCtr="0" compatLnSpc="1"/>
          <a:lstStyle/>
          <a:p>
            <a:pPr>
              <a:spcBef>
                <a:spcPct val="0"/>
              </a:spcBef>
            </a:pPr>
            <a:r>
              <a:rPr lang="en-US" altLang="zh-CN"/>
              <a:t>Many software attacks consists in  subverting(</a:t>
            </a:r>
            <a:r>
              <a:rPr lang="zh-CN" altLang="en-US"/>
              <a:t>暗中破坏</a:t>
            </a:r>
            <a:r>
              <a:rPr lang="en-US" altLang="zh-CN"/>
              <a:t>) the control-flow of a binary.  Often the virus injects code of its own,.  Then by a buffer overflow,  it hijacks the program counter to execute the desired code, eventually reaching a point at which the system is compromised (e.g., a shell is executed).</a:t>
            </a:r>
            <a:endParaRPr lang="en-US" altLang="zh-CN"/>
          </a:p>
        </p:txBody>
      </p:sp>
      <p:sp>
        <p:nvSpPr>
          <p:cNvPr id="33796" name="Slide Number Placeholder 3"/>
          <p:cNvSpPr>
            <a:spLocks noGrp="1"/>
          </p:cNvSpPr>
          <p:nvPr>
            <p:ph type="sldNum" sz="quarter" idx="5"/>
          </p:nvPr>
        </p:nvSpPr>
        <p:spPr bwMode="auto">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162F3F6-86BB-4F09-8C7C-ED380777C83E}" type="slidenum">
              <a:rPr lang="en-US" altLang="zh-CN"/>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ln>
        </p:spPr>
      </p:sp>
      <p:sp>
        <p:nvSpPr>
          <p:cNvPr id="34819" name="Notes Placeholder 2"/>
          <p:cNvSpPr>
            <a:spLocks noGrp="1"/>
          </p:cNvSpPr>
          <p:nvPr>
            <p:ph type="body" idx="1"/>
          </p:nvPr>
        </p:nvSpPr>
        <p:spPr bwMode="auto">
          <a:noFill/>
        </p:spPr>
        <p:txBody>
          <a:bodyPr wrap="square" numCol="1" anchor="t" anchorCtr="0" compatLnSpc="1"/>
          <a:lstStyle/>
          <a:p>
            <a:pPr>
              <a:spcBef>
                <a:spcPct val="0"/>
              </a:spcBef>
            </a:pPr>
            <a:r>
              <a:rPr lang="en-US" altLang="zh-CN"/>
              <a:t>The idea of CFI is very simple: embed a simple security policy within the executable itself, in the form of a control-flow graph.  The executable itself will monitor its execution, and any attempt to deviate from the prescribed CFG will result in an error.  Thus, if  a virus attempts to step outside the prescribed CFG, it will shut down the program. </a:t>
            </a:r>
            <a:endParaRPr lang="en-US" altLang="zh-CN"/>
          </a:p>
        </p:txBody>
      </p:sp>
      <p:sp>
        <p:nvSpPr>
          <p:cNvPr id="34820" name="Slide Number Placeholder 3"/>
          <p:cNvSpPr>
            <a:spLocks noGrp="1"/>
          </p:cNvSpPr>
          <p:nvPr>
            <p:ph type="sldNum" sz="quarter" idx="5"/>
          </p:nvPr>
        </p:nvSpPr>
        <p:spPr bwMode="auto">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7C4724D7-A40A-4435-B455-B99132911784}" type="slidenum">
              <a:rPr lang="en-US" altLang="zh-CN"/>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Or</a:t>
            </a:r>
            <a:r>
              <a:rPr kumimoji="1" lang="zh-CN" altLang="en-US" dirty="0"/>
              <a:t> </a:t>
            </a:r>
            <a:r>
              <a:rPr kumimoji="1" lang="en-US" altLang="zh-CN" dirty="0"/>
              <a:t>he</a:t>
            </a:r>
            <a:r>
              <a:rPr kumimoji="1" lang="zh-CN" altLang="en-US" dirty="0"/>
              <a:t> </a:t>
            </a:r>
            <a:r>
              <a:rPr kumimoji="1" lang="en-US" altLang="zh-CN" dirty="0"/>
              <a:t>can</a:t>
            </a:r>
            <a:r>
              <a:rPr kumimoji="1" lang="zh-CN" altLang="en-US" dirty="0"/>
              <a:t> </a:t>
            </a:r>
            <a:r>
              <a:rPr kumimoji="1" lang="en-US" altLang="zh-CN" dirty="0"/>
              <a:t>install</a:t>
            </a:r>
            <a:r>
              <a:rPr kumimoji="1" lang="zh-CN" altLang="en-US" dirty="0"/>
              <a:t> </a:t>
            </a:r>
            <a:r>
              <a:rPr kumimoji="1" lang="en-US" altLang="zh-CN" dirty="0"/>
              <a:t>a</a:t>
            </a:r>
            <a:r>
              <a:rPr kumimoji="1" lang="zh-CN" altLang="en-US" dirty="0"/>
              <a:t> </a:t>
            </a:r>
            <a:r>
              <a:rPr kumimoji="1" lang="en-US" altLang="zh-CN" dirty="0"/>
              <a:t>malware</a:t>
            </a:r>
            <a:r>
              <a:rPr kumimoji="1" lang="zh-CN" altLang="en-US" dirty="0"/>
              <a:t> </a:t>
            </a:r>
            <a:r>
              <a:rPr kumimoji="1" lang="en-US" altLang="zh-CN" dirty="0"/>
              <a:t>to</a:t>
            </a:r>
            <a:r>
              <a:rPr kumimoji="1" lang="zh-CN" altLang="en-US" dirty="0"/>
              <a:t> </a:t>
            </a:r>
            <a:r>
              <a:rPr kumimoji="1" lang="en-US" altLang="zh-CN" dirty="0"/>
              <a:t>lure</a:t>
            </a:r>
            <a:r>
              <a:rPr kumimoji="1" lang="zh-CN" altLang="en-US" dirty="0"/>
              <a:t> </a:t>
            </a:r>
            <a:r>
              <a:rPr kumimoji="1" lang="en-US" altLang="zh-CN" dirty="0"/>
              <a:t>the</a:t>
            </a:r>
            <a:r>
              <a:rPr kumimoji="1" lang="zh-CN" altLang="en-US" dirty="0"/>
              <a:t> </a:t>
            </a:r>
            <a:r>
              <a:rPr kumimoji="1" lang="en-US" altLang="zh-CN" dirty="0"/>
              <a:t>user</a:t>
            </a:r>
            <a:r>
              <a:rPr kumimoji="1" lang="zh-CN" altLang="en-US" dirty="0"/>
              <a:t> </a:t>
            </a:r>
            <a:r>
              <a:rPr kumimoji="1" lang="en-US" altLang="zh-CN" dirty="0"/>
              <a:t>to</a:t>
            </a:r>
            <a:r>
              <a:rPr kumimoji="1" lang="zh-CN" altLang="en-US" dirty="0"/>
              <a:t> </a:t>
            </a:r>
            <a:r>
              <a:rPr kumimoji="1" lang="en-US" altLang="zh-CN" dirty="0"/>
              <a:t>enter</a:t>
            </a:r>
            <a:r>
              <a:rPr kumimoji="1" lang="zh-CN" altLang="en-US" dirty="0"/>
              <a:t> </a:t>
            </a:r>
            <a:r>
              <a:rPr kumimoji="1" lang="en-US" altLang="zh-CN" dirty="0"/>
              <a:t>password.</a:t>
            </a:r>
            <a:r>
              <a:rPr kumimoji="1" lang="zh-CN" altLang="en-US" dirty="0"/>
              <a:t> </a:t>
            </a:r>
            <a:r>
              <a:rPr kumimoji="1" lang="en-US" altLang="zh-CN" dirty="0"/>
              <a:t>A</a:t>
            </a:r>
            <a:r>
              <a:rPr kumimoji="1" lang="zh-CN" altLang="en-US" dirty="0"/>
              <a:t> </a:t>
            </a:r>
            <a:r>
              <a:rPr kumimoji="1" lang="en-US" altLang="zh-CN" dirty="0" err="1"/>
              <a:t>typicall</a:t>
            </a:r>
            <a:r>
              <a:rPr kumimoji="1" lang="zh-CN" altLang="en-US" dirty="0"/>
              <a:t> </a:t>
            </a:r>
            <a:r>
              <a:rPr kumimoji="1" lang="en-US" altLang="zh-CN" dirty="0"/>
              <a:t>malware</a:t>
            </a:r>
            <a:r>
              <a:rPr kumimoji="1" lang="zh-CN" altLang="en-US" dirty="0"/>
              <a:t> </a:t>
            </a:r>
            <a:r>
              <a:rPr kumimoji="1" lang="en-US" altLang="zh-CN" dirty="0"/>
              <a:t>will</a:t>
            </a:r>
            <a:r>
              <a:rPr kumimoji="1" lang="zh-CN" altLang="en-US" dirty="0"/>
              <a:t> </a:t>
            </a:r>
            <a:r>
              <a:rPr kumimoji="1" lang="en-US" altLang="zh-CN" dirty="0"/>
              <a:t>run</a:t>
            </a:r>
            <a:r>
              <a:rPr kumimoji="1" lang="zh-CN" altLang="en-US" dirty="0"/>
              <a:t> </a:t>
            </a:r>
            <a:r>
              <a:rPr kumimoji="1" lang="en-US" altLang="zh-CN" dirty="0"/>
              <a:t>in</a:t>
            </a:r>
            <a:r>
              <a:rPr kumimoji="1" lang="zh-CN" altLang="en-US" dirty="0"/>
              <a:t> </a:t>
            </a:r>
            <a:r>
              <a:rPr kumimoji="1" lang="en-US" altLang="zh-CN" dirty="0"/>
              <a:t>background...</a:t>
            </a:r>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Or,</a:t>
            </a:r>
            <a:r>
              <a:rPr kumimoji="1" lang="zh-CN" altLang="en-US" dirty="0"/>
              <a:t> </a:t>
            </a:r>
            <a:r>
              <a:rPr kumimoji="1" lang="en-US" altLang="zh-CN" dirty="0"/>
              <a:t>he</a:t>
            </a:r>
            <a:r>
              <a:rPr kumimoji="1" lang="zh-CN" altLang="en-US" dirty="0"/>
              <a:t> </a:t>
            </a:r>
            <a:r>
              <a:rPr kumimoji="1" lang="en-US" altLang="zh-CN" dirty="0"/>
              <a:t>can</a:t>
            </a:r>
            <a:r>
              <a:rPr kumimoji="1" lang="zh-CN" altLang="en-US" dirty="0"/>
              <a:t> </a:t>
            </a:r>
            <a:r>
              <a:rPr kumimoji="1" lang="en-US" altLang="zh-CN" dirty="0"/>
              <a:t>just</a:t>
            </a:r>
            <a:r>
              <a:rPr kumimoji="1" lang="zh-CN" altLang="en-US" dirty="0"/>
              <a:t> </a:t>
            </a:r>
            <a:r>
              <a:rPr kumimoji="1" lang="en-US" altLang="zh-CN" dirty="0"/>
              <a:t>use</a:t>
            </a:r>
            <a:r>
              <a:rPr kumimoji="1" lang="zh-CN" altLang="en-US" dirty="0"/>
              <a:t> </a:t>
            </a:r>
            <a:r>
              <a:rPr kumimoji="1" lang="en-US" altLang="zh-CN" dirty="0"/>
              <a:t>rootkit</a:t>
            </a:r>
            <a:r>
              <a:rPr kumimoji="1" lang="zh-CN" altLang="en-US" dirty="0"/>
              <a:t> </a:t>
            </a:r>
            <a:r>
              <a:rPr kumimoji="1" lang="en-US" altLang="zh-CN" dirty="0"/>
              <a:t>and</a:t>
            </a:r>
            <a:r>
              <a:rPr kumimoji="1" lang="zh-CN" altLang="en-US" dirty="0"/>
              <a:t> </a:t>
            </a:r>
            <a:r>
              <a:rPr kumimoji="1" lang="en-US" altLang="zh-CN" dirty="0"/>
              <a:t>scan</a:t>
            </a:r>
            <a:r>
              <a:rPr kumimoji="1" lang="zh-CN" altLang="en-US" dirty="0"/>
              <a:t> </a:t>
            </a:r>
            <a:r>
              <a:rPr kumimoji="1" lang="en-US" altLang="zh-CN" dirty="0"/>
              <a:t>the</a:t>
            </a:r>
            <a:r>
              <a:rPr kumimoji="1" lang="zh-CN" altLang="en-US" dirty="0"/>
              <a:t> </a:t>
            </a:r>
            <a:r>
              <a:rPr kumimoji="1" lang="en-US" altLang="zh-CN" dirty="0"/>
              <a:t>memory</a:t>
            </a:r>
            <a:r>
              <a:rPr kumimoji="1" lang="zh-CN" altLang="en-US" dirty="0"/>
              <a:t> </a:t>
            </a:r>
            <a:r>
              <a:rPr kumimoji="1" lang="en-US" altLang="zh-CN" dirty="0"/>
              <a:t>for</a:t>
            </a:r>
            <a:r>
              <a:rPr kumimoji="1" lang="zh-CN" altLang="en-US" dirty="0"/>
              <a:t> </a:t>
            </a:r>
            <a:r>
              <a:rPr kumimoji="1" lang="en-US" altLang="zh-CN" dirty="0"/>
              <a:t>any</a:t>
            </a:r>
            <a:r>
              <a:rPr kumimoji="1" lang="zh-CN" altLang="en-US" dirty="0"/>
              <a:t> </a:t>
            </a:r>
            <a:r>
              <a:rPr kumimoji="1" lang="en-US" altLang="zh-CN" dirty="0"/>
              <a:t>plaintext</a:t>
            </a:r>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This</a:t>
            </a:r>
            <a:r>
              <a:rPr kumimoji="1" lang="zh-CN" altLang="en-US" dirty="0"/>
              <a:t> </a:t>
            </a:r>
            <a:r>
              <a:rPr kumimoji="1" lang="en-US" altLang="zh-CN" dirty="0"/>
              <a:t>attack</a:t>
            </a:r>
            <a:r>
              <a:rPr kumimoji="1" lang="zh-CN" altLang="en-US" dirty="0"/>
              <a:t> </a:t>
            </a:r>
            <a:r>
              <a:rPr kumimoji="1" lang="en-US" altLang="zh-CN" dirty="0"/>
              <a:t>is</a:t>
            </a:r>
            <a:r>
              <a:rPr kumimoji="1" lang="zh-CN" altLang="en-US" dirty="0"/>
              <a:t> </a:t>
            </a:r>
            <a:r>
              <a:rPr kumimoji="1" lang="en-US" altLang="zh-CN" dirty="0"/>
              <a:t>simple</a:t>
            </a:r>
            <a:r>
              <a:rPr kumimoji="1" lang="zh-CN" altLang="en-US" dirty="0"/>
              <a:t> </a:t>
            </a:r>
            <a:r>
              <a:rPr kumimoji="1" lang="en-US" altLang="zh-CN" dirty="0"/>
              <a:t>but</a:t>
            </a:r>
            <a:r>
              <a:rPr kumimoji="1" lang="zh-CN" altLang="en-US" dirty="0"/>
              <a:t> </a:t>
            </a:r>
            <a:r>
              <a:rPr kumimoji="1" lang="en-US" altLang="zh-CN" dirty="0"/>
              <a:t>effective</a:t>
            </a:r>
            <a:r>
              <a:rPr kumimoji="1" lang="zh-CN" altLang="en-US" dirty="0"/>
              <a:t> </a:t>
            </a:r>
            <a:r>
              <a:rPr kumimoji="1" lang="en-US" altLang="zh-CN" dirty="0"/>
              <a:t>since</a:t>
            </a:r>
            <a:r>
              <a:rPr kumimoji="1" lang="zh-CN" altLang="en-US" dirty="0"/>
              <a:t> </a:t>
            </a:r>
            <a:r>
              <a:rPr kumimoji="1" lang="en-US" altLang="zh-CN" dirty="0"/>
              <a:t>the</a:t>
            </a:r>
            <a:r>
              <a:rPr kumimoji="1" lang="zh-CN" altLang="en-US" dirty="0"/>
              <a:t> </a:t>
            </a:r>
            <a:r>
              <a:rPr kumimoji="1" lang="en-US" altLang="zh-CN" dirty="0"/>
              <a:t>memory</a:t>
            </a:r>
            <a:r>
              <a:rPr kumimoji="1" lang="zh-CN" altLang="en-US" dirty="0"/>
              <a:t> </a:t>
            </a:r>
            <a:r>
              <a:rPr kumimoji="1" lang="en-US" altLang="zh-CN" dirty="0"/>
              <a:t>does</a:t>
            </a:r>
            <a:r>
              <a:rPr kumimoji="1" lang="zh-CN" altLang="en-US" dirty="0"/>
              <a:t> </a:t>
            </a:r>
            <a:r>
              <a:rPr kumimoji="1" lang="en-US" altLang="zh-CN" dirty="0"/>
              <a:t>contain</a:t>
            </a:r>
            <a:r>
              <a:rPr kumimoji="1" lang="zh-CN" altLang="en-US" dirty="0"/>
              <a:t> </a:t>
            </a:r>
            <a:r>
              <a:rPr kumimoji="1" lang="en-US" altLang="zh-CN" dirty="0"/>
              <a:t>many</a:t>
            </a:r>
            <a:r>
              <a:rPr kumimoji="1" lang="zh-CN" altLang="en-US" dirty="0"/>
              <a:t> </a:t>
            </a:r>
            <a:r>
              <a:rPr kumimoji="1" lang="en-US" altLang="zh-CN" dirty="0"/>
              <a:t>secrets.</a:t>
            </a:r>
            <a:r>
              <a:rPr kumimoji="1" lang="zh-CN" altLang="en-US" dirty="0"/>
              <a:t> </a:t>
            </a:r>
            <a:r>
              <a:rPr kumimoji="1" lang="en-US" altLang="zh-CN" dirty="0"/>
              <a:t>Here</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table</a:t>
            </a:r>
            <a:r>
              <a:rPr kumimoji="1" lang="zh-CN" altLang="en-US" dirty="0"/>
              <a:t> </a:t>
            </a:r>
            <a:r>
              <a:rPr kumimoji="1" lang="en-US" altLang="zh-CN" dirty="0"/>
              <a:t>from</a:t>
            </a:r>
            <a:r>
              <a:rPr kumimoji="1" lang="zh-CN" altLang="en-US" dirty="0"/>
              <a:t> </a:t>
            </a:r>
            <a:r>
              <a:rPr kumimoji="1" lang="en-US" altLang="zh-CN" dirty="0" err="1"/>
              <a:t>cleanOS</a:t>
            </a:r>
            <a:r>
              <a:rPr kumimoji="1" lang="en-US" altLang="zh-CN" dirty="0"/>
              <a:t>,</a:t>
            </a:r>
            <a:r>
              <a:rPr kumimoji="1" lang="zh-CN" altLang="en-US" dirty="0"/>
              <a:t> </a:t>
            </a:r>
            <a:r>
              <a:rPr kumimoji="1" lang="en-US" altLang="zh-CN" dirty="0"/>
              <a:t>OSDI'12</a:t>
            </a:r>
            <a:r>
              <a:rPr kumimoji="1" lang="zh-CN" altLang="en-US" dirty="0"/>
              <a:t> </a:t>
            </a:r>
            <a:r>
              <a:rPr kumimoji="1" lang="en-US" altLang="zh-CN" dirty="0"/>
              <a:t>paper.</a:t>
            </a:r>
            <a:endParaRPr kumimoji="1" lang="en-US" altLang="zh-CN" dirty="0"/>
          </a:p>
          <a:p>
            <a:r>
              <a:rPr kumimoji="1" lang="en-US" altLang="zh-CN" dirty="0"/>
              <a:t>It</a:t>
            </a:r>
            <a:r>
              <a:rPr kumimoji="1" lang="zh-CN" altLang="en-US" dirty="0"/>
              <a:t> </a:t>
            </a:r>
            <a:r>
              <a:rPr kumimoji="1" lang="en-US" altLang="zh-CN" dirty="0"/>
              <a:t>shows</a:t>
            </a:r>
            <a:r>
              <a:rPr kumimoji="1" lang="zh-CN" altLang="en-US" dirty="0"/>
              <a:t> </a:t>
            </a:r>
            <a:r>
              <a:rPr kumimoji="1" lang="en-US" altLang="zh-CN" dirty="0"/>
              <a:t>that</a:t>
            </a:r>
            <a:r>
              <a:rPr kumimoji="1" lang="zh-CN" altLang="en-US" dirty="0"/>
              <a:t> </a:t>
            </a:r>
            <a:r>
              <a:rPr kumimoji="1" lang="en-US" altLang="zh-CN" dirty="0"/>
              <a:t>many</a:t>
            </a:r>
            <a:r>
              <a:rPr kumimoji="1" lang="zh-CN" altLang="en-US" dirty="0"/>
              <a:t> </a:t>
            </a:r>
            <a:r>
              <a:rPr kumimoji="1" lang="en-US" altLang="zh-CN" dirty="0"/>
              <a:t>popular</a:t>
            </a:r>
            <a:r>
              <a:rPr kumimoji="1" lang="zh-CN" altLang="en-US" dirty="0"/>
              <a:t> </a:t>
            </a:r>
            <a:r>
              <a:rPr kumimoji="1" lang="en-US" altLang="zh-CN" dirty="0"/>
              <a:t>applications</a:t>
            </a:r>
            <a:r>
              <a:rPr kumimoji="1" lang="zh-CN" altLang="en-US" dirty="0"/>
              <a:t> </a:t>
            </a:r>
            <a:r>
              <a:rPr kumimoji="1" lang="en-US" altLang="zh-CN" dirty="0"/>
              <a:t>will</a:t>
            </a:r>
            <a:r>
              <a:rPr kumimoji="1" lang="zh-CN" altLang="en-US" dirty="0"/>
              <a:t> </a:t>
            </a:r>
            <a:r>
              <a:rPr kumimoji="1" lang="en-US" altLang="zh-CN" dirty="0"/>
              <a:t>leave</a:t>
            </a:r>
            <a:r>
              <a:rPr kumimoji="1" lang="zh-CN" altLang="en-US" dirty="0"/>
              <a:t> </a:t>
            </a:r>
            <a:r>
              <a:rPr kumimoji="1" lang="en-US" altLang="zh-CN" dirty="0"/>
              <a:t>residue</a:t>
            </a:r>
            <a:r>
              <a:rPr kumimoji="1" lang="zh-CN" altLang="en-US" dirty="0"/>
              <a:t> </a:t>
            </a:r>
            <a:r>
              <a:rPr kumimoji="1" lang="en-US" altLang="zh-CN" dirty="0"/>
              <a:t>of</a:t>
            </a:r>
            <a:r>
              <a:rPr kumimoji="1" lang="zh-CN" altLang="en-US" dirty="0"/>
              <a:t> </a:t>
            </a:r>
            <a:r>
              <a:rPr kumimoji="1" lang="en-US" altLang="zh-CN" dirty="0"/>
              <a:t>critical</a:t>
            </a:r>
            <a:r>
              <a:rPr kumimoji="1" lang="zh-CN" altLang="en-US" dirty="0"/>
              <a:t> </a:t>
            </a:r>
            <a:r>
              <a:rPr kumimoji="1" lang="en-US" altLang="zh-CN" dirty="0"/>
              <a:t>data</a:t>
            </a:r>
            <a:r>
              <a:rPr kumimoji="1" lang="zh-CN" altLang="en-US" dirty="0"/>
              <a:t> </a:t>
            </a:r>
            <a:r>
              <a:rPr kumimoji="1" lang="en-US" altLang="zh-CN" dirty="0"/>
              <a:t>in</a:t>
            </a:r>
            <a:r>
              <a:rPr kumimoji="1" lang="zh-CN" altLang="en-US" dirty="0"/>
              <a:t> </a:t>
            </a:r>
            <a:r>
              <a:rPr kumimoji="1" lang="en-US" altLang="zh-CN" dirty="0"/>
              <a:t>memory</a:t>
            </a:r>
            <a:r>
              <a:rPr kumimoji="1" lang="zh-CN" altLang="en-US" dirty="0"/>
              <a:t> </a:t>
            </a:r>
            <a:r>
              <a:rPr kumimoji="1" lang="en-US" altLang="zh-CN" dirty="0"/>
              <a:t>for</a:t>
            </a:r>
            <a:r>
              <a:rPr kumimoji="1" lang="zh-CN" altLang="en-US" dirty="0"/>
              <a:t> </a:t>
            </a:r>
            <a:r>
              <a:rPr kumimoji="1" lang="en-US" altLang="zh-CN" dirty="0"/>
              <a:t>a</a:t>
            </a:r>
            <a:r>
              <a:rPr kumimoji="1" lang="zh-CN" altLang="en-US" dirty="0"/>
              <a:t> </a:t>
            </a:r>
            <a:r>
              <a:rPr kumimoji="1" lang="en-US" altLang="zh-CN" dirty="0"/>
              <a:t>long</a:t>
            </a:r>
            <a:r>
              <a:rPr kumimoji="1" lang="zh-CN" altLang="en-US" dirty="0"/>
              <a:t> </a:t>
            </a:r>
            <a:r>
              <a:rPr kumimoji="1" lang="en-US" altLang="zh-CN" dirty="0"/>
              <a:t>time.</a:t>
            </a:r>
            <a:r>
              <a:rPr kumimoji="1" lang="zh-CN" altLang="en-US" dirty="0"/>
              <a:t> </a:t>
            </a:r>
            <a:r>
              <a:rPr kumimoji="1" lang="en-US" altLang="zh-CN" dirty="0"/>
              <a:t>For</a:t>
            </a:r>
            <a:r>
              <a:rPr kumimoji="1" lang="zh-CN" altLang="en-US" dirty="0"/>
              <a:t> </a:t>
            </a:r>
            <a:r>
              <a:rPr kumimoji="1" lang="en-US" altLang="zh-CN" dirty="0"/>
              <a:t>example,</a:t>
            </a:r>
            <a:endParaRPr kumimoji="1" lang="en-US" altLang="zh-CN" dirty="0"/>
          </a:p>
          <a:p>
            <a:r>
              <a:rPr kumimoji="1" lang="en-US" altLang="zh-CN" dirty="0"/>
              <a:t>the</a:t>
            </a:r>
            <a:r>
              <a:rPr kumimoji="1" lang="zh-CN" altLang="en-US" dirty="0"/>
              <a:t> </a:t>
            </a:r>
            <a:r>
              <a:rPr kumimoji="1" lang="en-US" altLang="zh-CN" dirty="0"/>
              <a:t>android's</a:t>
            </a:r>
            <a:r>
              <a:rPr kumimoji="1" lang="zh-CN" altLang="en-US" dirty="0"/>
              <a:t> </a:t>
            </a:r>
            <a:r>
              <a:rPr kumimoji="1" lang="en-US" altLang="zh-CN" dirty="0"/>
              <a:t>default</a:t>
            </a:r>
            <a:r>
              <a:rPr kumimoji="1" lang="zh-CN" altLang="en-US" dirty="0"/>
              <a:t> </a:t>
            </a:r>
            <a:r>
              <a:rPr kumimoji="1" lang="en-US" altLang="zh-CN" dirty="0"/>
              <a:t>email</a:t>
            </a:r>
            <a:r>
              <a:rPr kumimoji="1" lang="zh-CN" altLang="en-US" dirty="0"/>
              <a:t> </a:t>
            </a:r>
            <a:r>
              <a:rPr kumimoji="1" lang="en-US" altLang="zh-CN" dirty="0"/>
              <a:t>app,</a:t>
            </a:r>
            <a:r>
              <a:rPr kumimoji="1" lang="zh-CN" altLang="en-US" dirty="0"/>
              <a:t> </a:t>
            </a:r>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8"/>
            <a:ext cx="7772400" cy="1225021"/>
          </a:xfrm>
        </p:spPr>
        <p:txBody>
          <a:bodyPr>
            <a:normAutofit/>
          </a:bodyPr>
          <a:lstStyle>
            <a:lvl1pPr algn="ctr">
              <a:defRPr sz="4400">
                <a:latin typeface="Arial" panose="020B0604020202020204" pitchFamily="34" charset="0"/>
                <a:cs typeface="Arial" panose="020B0604020202020204" pitchFamily="34" charset="0"/>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200" y="228866"/>
            <a:ext cx="8229600" cy="900442"/>
          </a:xfrm>
        </p:spPr>
        <p:txBody>
          <a:bodyPr>
            <a:normAutofit/>
          </a:bodyPr>
          <a:lstStyle>
            <a:lvl1pPr>
              <a:defRPr sz="2400" b="1">
                <a:solidFill>
                  <a:schemeClr val="accent1"/>
                </a:solidFill>
                <a:latin typeface="Arial" panose="020B0604020202020204" pitchFamily="34" charset="0"/>
                <a:ea typeface="+mn-ea"/>
                <a:cs typeface="Arial" panose="020B0604020202020204" pitchFamily="34" charset="0"/>
              </a:defRPr>
            </a:lvl1pPr>
          </a:lstStyle>
          <a:p>
            <a:r>
              <a:rPr lang="en-US" altLang="zh-CN" dirty="0"/>
              <a:t>xx</a:t>
            </a:r>
            <a:endParaRPr lang="zh-CN" altLang="en-US" dirty="0"/>
          </a:p>
        </p:txBody>
      </p:sp>
      <p:sp>
        <p:nvSpPr>
          <p:cNvPr id="3" name="内容占位符 2"/>
          <p:cNvSpPr>
            <a:spLocks noGrp="1"/>
          </p:cNvSpPr>
          <p:nvPr>
            <p:ph idx="1" hasCustomPrompt="1"/>
          </p:nvPr>
        </p:nvSpPr>
        <p:spPr>
          <a:xfrm>
            <a:off x="457200" y="1129308"/>
            <a:ext cx="8229600" cy="3771636"/>
          </a:xfrm>
        </p:spPr>
        <p:txBody>
          <a:bodyPr>
            <a:normAutofit/>
          </a:bodyPr>
          <a:lstStyle>
            <a:lvl1pPr marL="0" indent="0">
              <a:lnSpc>
                <a:spcPct val="120000"/>
              </a:lnSpc>
              <a:buFontTx/>
              <a:buNone/>
              <a:defRPr sz="1800" b="1" i="0">
                <a:latin typeface="Arial" panose="020B0604020202020204" pitchFamily="34" charset="0"/>
                <a:ea typeface="+mn-ea"/>
                <a:cs typeface="Arial" panose="020B0604020202020204" pitchFamily="34" charset="0"/>
              </a:defRPr>
            </a:lvl1pPr>
            <a:lvl2pPr marL="360045">
              <a:lnSpc>
                <a:spcPct val="120000"/>
              </a:lnSpc>
              <a:defRPr sz="1800" b="0" i="0">
                <a:latin typeface="Arial" panose="020B0604020202020204" pitchFamily="34" charset="0"/>
                <a:ea typeface="+mn-ea"/>
                <a:cs typeface="Arial" panose="020B0604020202020204" pitchFamily="34" charset="0"/>
              </a:defRPr>
            </a:lvl2pPr>
            <a:lvl3pPr marL="582930" indent="-225425">
              <a:lnSpc>
                <a:spcPct val="120000"/>
              </a:lnSpc>
              <a:defRPr sz="1800" b="0" i="0">
                <a:latin typeface="Arial" panose="020B0604020202020204" pitchFamily="34" charset="0"/>
                <a:ea typeface="+mn-ea"/>
                <a:cs typeface="Arial" panose="020B0604020202020204" pitchFamily="34" charset="0"/>
              </a:defRPr>
            </a:lvl3pPr>
            <a:lvl4pPr>
              <a:lnSpc>
                <a:spcPct val="120000"/>
              </a:lnSpc>
              <a:defRPr sz="1800" b="0" i="0">
                <a:latin typeface="+mn-ea"/>
                <a:ea typeface="+mn-ea"/>
                <a:cs typeface="PingFang SC" panose="020B0400000000000000" pitchFamily="34" charset="-122"/>
              </a:defRPr>
            </a:lvl4pPr>
            <a:lvl5pPr>
              <a:lnSpc>
                <a:spcPct val="120000"/>
              </a:lnSpc>
              <a:defRPr sz="1800" b="0" i="0">
                <a:latin typeface="+mn-ea"/>
                <a:ea typeface="+mn-ea"/>
                <a:cs typeface="PingFang SC" panose="020B0400000000000000" pitchFamily="34" charset="-122"/>
              </a:defRPr>
            </a:lvl5pPr>
          </a:lstStyle>
          <a:p>
            <a:pPr lvl="0"/>
            <a:r>
              <a:rPr lang="en-US" altLang="zh-CN" dirty="0" err="1"/>
              <a:t>yy</a:t>
            </a:r>
            <a:endParaRPr lang="zh-CN" altLang="en-US" dirty="0"/>
          </a:p>
          <a:p>
            <a:pPr lvl="1"/>
            <a:r>
              <a:rPr lang="en-US" altLang="zh-CN" dirty="0"/>
              <a:t>xx</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fld>
            <a:endParaRPr lang="zh-CN" altLang="en-US"/>
          </a:p>
        </p:txBody>
      </p:sp>
      <p:sp>
        <p:nvSpPr>
          <p:cNvPr id="7" name="矩形 6"/>
          <p:cNvSpPr/>
          <p:nvPr userDrawn="1"/>
        </p:nvSpPr>
        <p:spPr>
          <a:xfrm>
            <a:off x="-180527" y="439062"/>
            <a:ext cx="164581"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三角形 7"/>
          <p:cNvSpPr/>
          <p:nvPr userDrawn="1"/>
        </p:nvSpPr>
        <p:spPr>
          <a:xfrm rot="5400000">
            <a:off x="-160702" y="599536"/>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1" cap="all">
                <a:latin typeface="+mj-l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fld>
            <a:endParaRPr lang="zh-CN" altLang="en-US"/>
          </a:p>
        </p:txBody>
      </p:sp>
      <p:sp>
        <p:nvSpPr>
          <p:cNvPr id="8" name="三角形 7"/>
          <p:cNvSpPr/>
          <p:nvPr userDrawn="1"/>
        </p:nvSpPr>
        <p:spPr>
          <a:xfrm rot="5400000">
            <a:off x="-160703" y="3920373"/>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66A7A40B-EA42-4A59-BDB5-85EFA65BC5F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E361C3-C043-4A6E-BDCE-8DA1E7D90A3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1" y="5296962"/>
            <a:ext cx="2133600" cy="304271"/>
          </a:xfrm>
          <a:prstGeom prst="rect">
            <a:avLst/>
          </a:prstGeom>
        </p:spPr>
        <p:txBody>
          <a:bodyPr vert="horz" lIns="91440" tIns="45720" rIns="91440" bIns="45720" rtlCol="0" anchor="ctr"/>
          <a:lstStyle>
            <a:lvl1pPr algn="l">
              <a:defRPr sz="1200">
                <a:solidFill>
                  <a:schemeClr val="tx1">
                    <a:tint val="75000"/>
                  </a:schemeClr>
                </a:solidFill>
                <a:latin typeface="等线" panose="02010600030101010101" charset="-122"/>
                <a:ea typeface="等线" panose="02010600030101010101" charset="-122"/>
                <a:cs typeface="等线" panose="02010600030101010101" charset="-122"/>
              </a:defRPr>
            </a:lvl1pPr>
          </a:lstStyle>
          <a:p>
            <a:endParaRPr lang="zh-CN" altLang="en-US" dirty="0"/>
          </a:p>
        </p:txBody>
      </p:sp>
      <p:sp>
        <p:nvSpPr>
          <p:cNvPr id="5" name="页脚占位符 4"/>
          <p:cNvSpPr>
            <a:spLocks noGrp="1"/>
          </p:cNvSpPr>
          <p:nvPr>
            <p:ph type="ftr" sz="quarter" idx="3"/>
          </p:nvPr>
        </p:nvSpPr>
        <p:spPr>
          <a:xfrm>
            <a:off x="3124201" y="5296962"/>
            <a:ext cx="2895600" cy="304271"/>
          </a:xfrm>
          <a:prstGeom prst="rect">
            <a:avLst/>
          </a:prstGeom>
        </p:spPr>
        <p:txBody>
          <a:bodyPr vert="horz" lIns="91440" tIns="45720" rIns="91440" bIns="45720" rtlCol="0" anchor="ctr"/>
          <a:lstStyle>
            <a:lvl1pPr algn="ctr">
              <a:defRPr sz="1200">
                <a:solidFill>
                  <a:schemeClr val="tx1">
                    <a:tint val="75000"/>
                  </a:schemeClr>
                </a:solidFill>
                <a:latin typeface="等线" panose="02010600030101010101" charset="-122"/>
                <a:ea typeface="等线" panose="02010600030101010101" charset="-122"/>
                <a:cs typeface="等线" panose="02010600030101010101" charset="-122"/>
              </a:defRPr>
            </a:lvl1pPr>
          </a:lstStyle>
          <a:p>
            <a:endParaRPr lang="zh-CN" altLang="en-US"/>
          </a:p>
        </p:txBody>
      </p:sp>
      <p:sp>
        <p:nvSpPr>
          <p:cNvPr id="6" name="灯片编号占位符 5"/>
          <p:cNvSpPr>
            <a:spLocks noGrp="1"/>
          </p:cNvSpPr>
          <p:nvPr>
            <p:ph type="sldNum" sz="quarter" idx="4"/>
          </p:nvPr>
        </p:nvSpPr>
        <p:spPr>
          <a:xfrm>
            <a:off x="6553200" y="5296962"/>
            <a:ext cx="2133600" cy="304271"/>
          </a:xfrm>
          <a:prstGeom prst="rect">
            <a:avLst/>
          </a:prstGeom>
        </p:spPr>
        <p:txBody>
          <a:bodyPr vert="horz" lIns="91440" tIns="45720" rIns="91440" bIns="45720" rtlCol="0" anchor="ctr"/>
          <a:lstStyle>
            <a:lvl1pPr algn="r">
              <a:defRPr sz="1200">
                <a:solidFill>
                  <a:schemeClr val="tx1">
                    <a:tint val="75000"/>
                  </a:schemeClr>
                </a:solidFill>
                <a:latin typeface="等线" panose="02010600030101010101" charset="-122"/>
                <a:ea typeface="等线" panose="02010600030101010101" charset="-122"/>
                <a:cs typeface="等线" panose="02010600030101010101" charset="-122"/>
              </a:defRPr>
            </a:lvl1pPr>
          </a:lstStyle>
          <a:p>
            <a:fld id="{ADE361C3-C043-4A6E-BDCE-8DA1E7D90A3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p:titleStyle>
    <p:bodyStyle>
      <a:lvl1pPr marL="342900" indent="-342900" algn="l" defTabSz="914400" rtl="0" eaLnBrk="1" latinLnBrk="0" hangingPunct="1">
        <a:lnSpc>
          <a:spcPct val="120000"/>
        </a:lnSpc>
        <a:spcBef>
          <a:spcPts val="1200"/>
        </a:spcBef>
        <a:buFont typeface="Arial" panose="020B0604020202020204" pitchFamily="34" charset="0"/>
        <a:buChar char="•"/>
        <a:defRPr sz="2600" b="0" kern="1200">
          <a:solidFill>
            <a:schemeClr val="tx1">
              <a:lumMod val="75000"/>
              <a:lumOff val="25000"/>
            </a:schemeClr>
          </a:solidFill>
          <a:latin typeface="+mn-lt"/>
          <a:ea typeface="+mn-ea"/>
          <a:cs typeface="等线" panose="02010600030101010101" charset="-122"/>
        </a:defRPr>
      </a:lvl1pPr>
      <a:lvl2pPr marL="742950" indent="-285750" algn="l" defTabSz="914400" rtl="0" eaLnBrk="1" latinLnBrk="0" hangingPunct="1">
        <a:lnSpc>
          <a:spcPct val="120000"/>
        </a:lnSpc>
        <a:spcBef>
          <a:spcPct val="20000"/>
        </a:spcBef>
        <a:buFont typeface="Arial" panose="020B0604020202020204" pitchFamily="34" charset="0"/>
        <a:buChar char="–"/>
        <a:defRPr sz="2400" kern="1200">
          <a:solidFill>
            <a:schemeClr val="tx1">
              <a:lumMod val="75000"/>
              <a:lumOff val="25000"/>
            </a:schemeClr>
          </a:solidFill>
          <a:latin typeface="+mn-lt"/>
          <a:ea typeface="+mn-ea"/>
          <a:cs typeface="等线" panose="02010600030101010101" charset="-122"/>
        </a:defRPr>
      </a:lvl2pPr>
      <a:lvl3pPr marL="1143000" indent="-228600" algn="l" defTabSz="914400" rtl="0" eaLnBrk="1" latinLnBrk="0" hangingPunct="1">
        <a:lnSpc>
          <a:spcPct val="120000"/>
        </a:lnSpc>
        <a:spcBef>
          <a:spcPct val="20000"/>
        </a:spcBef>
        <a:buFont typeface="Arial" panose="020B0604020202020204" pitchFamily="34" charset="0"/>
        <a:buChar char="•"/>
        <a:defRPr sz="2000" kern="1200">
          <a:solidFill>
            <a:schemeClr val="tx1">
              <a:lumMod val="75000"/>
              <a:lumOff val="25000"/>
            </a:schemeClr>
          </a:solidFill>
          <a:latin typeface="+mn-lt"/>
          <a:ea typeface="+mn-ea"/>
          <a:cs typeface="等线" panose="02010600030101010101" charset="-122"/>
        </a:defRPr>
      </a:lvl3pPr>
      <a:lvl4pPr marL="1600200" indent="-228600" algn="l" defTabSz="914400" rtl="0" eaLnBrk="1" latinLnBrk="0" hangingPunct="1">
        <a:lnSpc>
          <a:spcPct val="12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等线" panose="02010600030101010101" charset="-122"/>
        </a:defRPr>
      </a:lvl4pPr>
      <a:lvl5pPr marL="2057400" indent="-228600" algn="l" defTabSz="914400" rtl="0" eaLnBrk="1" latinLnBrk="0" hangingPunct="1">
        <a:lnSpc>
          <a:spcPct val="12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等线" panose="02010600030101010101"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newsroom.intel.de/editorials/intel-cet-answers-call-to-protect-against-common-malware-threats/#gs.l4id2e" TargetMode="External"/><Relationship Id="rId1" Type="http://schemas.openxmlformats.org/officeDocument/2006/relationships/image" Target="../media/image1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4.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users.ece.cmu.edu/~dbrumley/courses/18487-f10/files/taint-analysis-overview.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6.wmf"/><Relationship Id="rId1" Type="http://schemas.openxmlformats.org/officeDocument/2006/relationships/image" Target="../media/image5.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31048" y="1492992"/>
            <a:ext cx="9112952" cy="1580532"/>
          </a:xfrm>
        </p:spPr>
        <p:txBody>
          <a:bodyPr>
            <a:noAutofit/>
          </a:bodyPr>
          <a:lstStyle/>
          <a:p>
            <a:pPr>
              <a:lnSpc>
                <a:spcPct val="110000"/>
              </a:lnSpc>
            </a:pPr>
            <a:r>
              <a:rPr kumimoji="1" lang="en-US" altLang="zh-CN" sz="3600" dirty="0"/>
              <a:t>Control</a:t>
            </a:r>
            <a:r>
              <a:rPr kumimoji="1" lang="zh-CN" altLang="en-US" sz="3600" dirty="0"/>
              <a:t> </a:t>
            </a:r>
            <a:r>
              <a:rPr kumimoji="1" lang="en-US" altLang="zh-CN" sz="3600" dirty="0"/>
              <a:t>Flow</a:t>
            </a:r>
            <a:r>
              <a:rPr kumimoji="1" lang="zh-CN" altLang="en-US" sz="3600" dirty="0"/>
              <a:t> </a:t>
            </a:r>
            <a:r>
              <a:rPr kumimoji="1" lang="en-US" altLang="zh-CN" sz="3600" dirty="0"/>
              <a:t>Integrity</a:t>
            </a:r>
            <a:br>
              <a:rPr kumimoji="1" lang="en-US" altLang="zh-CN" sz="3600" dirty="0"/>
            </a:br>
            <a:r>
              <a:rPr kumimoji="1" lang="en-US" altLang="zh-CN" sz="3600" dirty="0"/>
              <a:t>&amp;</a:t>
            </a:r>
            <a:r>
              <a:rPr kumimoji="1" lang="zh-CN" altLang="en-US" sz="3600" dirty="0"/>
              <a:t> </a:t>
            </a:r>
            <a:r>
              <a:rPr kumimoji="1" lang="en-US" altLang="zh-CN" sz="3600" dirty="0"/>
              <a:t>Secure</a:t>
            </a:r>
            <a:r>
              <a:rPr kumimoji="1" lang="zh-CN" altLang="en-US" sz="3600" dirty="0"/>
              <a:t> </a:t>
            </a:r>
            <a:r>
              <a:rPr kumimoji="1" lang="en-US" altLang="zh-CN" sz="3600" dirty="0"/>
              <a:t>Data</a:t>
            </a:r>
            <a:r>
              <a:rPr kumimoji="1" lang="zh-CN" altLang="en-US" sz="3600" dirty="0"/>
              <a:t> </a:t>
            </a:r>
            <a:r>
              <a:rPr kumimoji="1" lang="en-US" altLang="zh-CN" sz="3600" dirty="0"/>
              <a:t>Flow</a:t>
            </a:r>
            <a:endParaRPr kumimoji="1" lang="zh-CN" altLang="en-US" sz="3600" dirty="0">
              <a:latin typeface="+mn-lt"/>
            </a:endParaRPr>
          </a:p>
        </p:txBody>
      </p:sp>
      <p:sp>
        <p:nvSpPr>
          <p:cNvPr id="6" name="副标题 5"/>
          <p:cNvSpPr>
            <a:spLocks noGrp="1"/>
          </p:cNvSpPr>
          <p:nvPr>
            <p:ph type="subTitle" idx="1"/>
          </p:nvPr>
        </p:nvSpPr>
        <p:spPr>
          <a:xfrm>
            <a:off x="685800" y="3412362"/>
            <a:ext cx="7772400" cy="1225020"/>
          </a:xfrm>
        </p:spPr>
        <p:txBody>
          <a:bodyPr>
            <a:noAutofit/>
          </a:bodyPr>
          <a:lstStyle/>
          <a:p>
            <a:pPr>
              <a:lnSpc>
                <a:spcPct val="150000"/>
              </a:lnSpc>
              <a:spcBef>
                <a:spcPts val="0"/>
              </a:spcBef>
            </a:pPr>
            <a:r>
              <a:rPr kumimoji="1" lang="en-US" altLang="zh-CN" sz="1800" dirty="0">
                <a:solidFill>
                  <a:schemeClr val="tx1">
                    <a:lumMod val="75000"/>
                    <a:lumOff val="25000"/>
                  </a:schemeClr>
                </a:solidFill>
                <a:latin typeface="+mj-lt"/>
              </a:rPr>
              <a:t>IPADS,</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Shanghai</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Jiao</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Tong</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University</a:t>
            </a:r>
            <a:endParaRPr kumimoji="1" lang="en-US" altLang="zh-CN" sz="1800" dirty="0">
              <a:solidFill>
                <a:schemeClr val="tx1">
                  <a:lumMod val="75000"/>
                  <a:lumOff val="25000"/>
                </a:schemeClr>
              </a:solidFill>
              <a:latin typeface="+mj-lt"/>
            </a:endParaRPr>
          </a:p>
          <a:p>
            <a:pPr>
              <a:lnSpc>
                <a:spcPct val="150000"/>
              </a:lnSpc>
              <a:spcBef>
                <a:spcPts val="0"/>
              </a:spcBef>
            </a:pPr>
            <a:r>
              <a:rPr kumimoji="1" lang="en-US" altLang="zh-CN" sz="1800" dirty="0">
                <a:solidFill>
                  <a:schemeClr val="tx1">
                    <a:lumMod val="50000"/>
                    <a:lumOff val="50000"/>
                  </a:schemeClr>
                </a:solidFill>
                <a:latin typeface="+mj-lt"/>
              </a:rPr>
              <a:t>https://</a:t>
            </a:r>
            <a:r>
              <a:rPr kumimoji="1" lang="en-US" altLang="zh-CN" sz="1800" dirty="0" err="1">
                <a:solidFill>
                  <a:schemeClr val="tx1">
                    <a:lumMod val="50000"/>
                    <a:lumOff val="50000"/>
                  </a:schemeClr>
                </a:solidFill>
                <a:latin typeface="+mj-lt"/>
              </a:rPr>
              <a:t>www.sjtu.edu.cn</a:t>
            </a:r>
            <a:endParaRPr kumimoji="1" lang="en-GB" altLang="zh-CN" sz="1800" dirty="0">
              <a:solidFill>
                <a:schemeClr val="tx1">
                  <a:lumMod val="50000"/>
                  <a:lumOff val="50000"/>
                </a:schemeClr>
              </a:solidFill>
              <a:latin typeface="+mj-lt"/>
            </a:endParaRPr>
          </a:p>
        </p:txBody>
      </p:sp>
      <p:pic>
        <p:nvPicPr>
          <p:cNvPr id="9" name="图片 8"/>
          <p:cNvPicPr>
            <a:picLocks noChangeAspect="1"/>
          </p:cNvPicPr>
          <p:nvPr/>
        </p:nvPicPr>
        <p:blipFill>
          <a:blip r:embed="rId1" cstate="screen">
            <a:duotone>
              <a:schemeClr val="accent1">
                <a:shade val="45000"/>
                <a:satMod val="135000"/>
              </a:schemeClr>
              <a:prstClr val="white"/>
            </a:duotone>
          </a:blip>
          <a:stretch>
            <a:fillRect/>
          </a:stretch>
        </p:blipFill>
        <p:spPr>
          <a:xfrm>
            <a:off x="5652120" y="252561"/>
            <a:ext cx="1362088" cy="492009"/>
          </a:xfrm>
          <a:prstGeom prst="rect">
            <a:avLst/>
          </a:prstGeom>
        </p:spPr>
      </p:pic>
      <p:sp>
        <p:nvSpPr>
          <p:cNvPr id="7" name="副标题 2"/>
          <p:cNvSpPr txBox="1"/>
          <p:nvPr/>
        </p:nvSpPr>
        <p:spPr>
          <a:xfrm>
            <a:off x="467544" y="252559"/>
            <a:ext cx="3240360" cy="504056"/>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200"/>
              </a:spcBef>
              <a:buFont typeface="Arial" panose="020B0604020202020204" pitchFamily="34" charset="0"/>
              <a:buNone/>
              <a:defRPr sz="2600" b="0" kern="1200">
                <a:solidFill>
                  <a:schemeClr val="tx1">
                    <a:tint val="75000"/>
                  </a:schemeClr>
                </a:solidFill>
                <a:latin typeface="+mn-ea"/>
                <a:ea typeface="+mn-ea"/>
                <a:cs typeface="等线" panose="02010600030101010101" charset="-122"/>
              </a:defRPr>
            </a:lvl1pPr>
            <a:lvl2pPr marL="457200" indent="0" algn="ctr" defTabSz="914400" rtl="0" eaLnBrk="1" latinLnBrk="0" hangingPunct="1">
              <a:lnSpc>
                <a:spcPct val="120000"/>
              </a:lnSpc>
              <a:spcBef>
                <a:spcPct val="20000"/>
              </a:spcBef>
              <a:buFont typeface="Arial" panose="020B0604020202020204" pitchFamily="34" charset="0"/>
              <a:buNone/>
              <a:defRPr sz="2400" kern="1200">
                <a:solidFill>
                  <a:schemeClr val="tx1">
                    <a:tint val="75000"/>
                  </a:schemeClr>
                </a:solidFill>
                <a:latin typeface="+mn-ea"/>
                <a:ea typeface="+mn-ea"/>
                <a:cs typeface="等线" panose="02010600030101010101" charset="-122"/>
              </a:defRPr>
            </a:lvl2pPr>
            <a:lvl3pPr marL="914400" indent="0" algn="ctr" defTabSz="914400" rtl="0" eaLnBrk="1" latinLnBrk="0" hangingPunct="1">
              <a:lnSpc>
                <a:spcPct val="120000"/>
              </a:lnSpc>
              <a:spcBef>
                <a:spcPct val="20000"/>
              </a:spcBef>
              <a:buFont typeface="Arial" panose="020B0604020202020204" pitchFamily="34" charset="0"/>
              <a:buNone/>
              <a:defRPr sz="2000" kern="1200">
                <a:solidFill>
                  <a:schemeClr val="tx1">
                    <a:tint val="75000"/>
                  </a:schemeClr>
                </a:solidFill>
                <a:latin typeface="+mn-ea"/>
                <a:ea typeface="+mn-ea"/>
                <a:cs typeface="等线" panose="02010600030101010101" charset="-122"/>
              </a:defRPr>
            </a:lvl3pPr>
            <a:lvl4pPr marL="1371600" indent="0" algn="ctr" defTabSz="914400" rtl="0" eaLnBrk="1" latinLnBrk="0" hangingPunct="1">
              <a:lnSpc>
                <a:spcPct val="120000"/>
              </a:lnSpc>
              <a:spcBef>
                <a:spcPct val="20000"/>
              </a:spcBef>
              <a:buFont typeface="Arial" panose="020B0604020202020204" pitchFamily="34" charset="0"/>
              <a:buNone/>
              <a:defRPr sz="1800" kern="1200">
                <a:solidFill>
                  <a:schemeClr val="tx1">
                    <a:tint val="75000"/>
                  </a:schemeClr>
                </a:solidFill>
                <a:latin typeface="+mn-ea"/>
                <a:ea typeface="+mn-ea"/>
                <a:cs typeface="等线" panose="02010600030101010101" charset="-122"/>
              </a:defRPr>
            </a:lvl4pPr>
            <a:lvl5pPr marL="1828800" indent="0" algn="ctr" defTabSz="914400" rtl="0" eaLnBrk="1" latinLnBrk="0" hangingPunct="1">
              <a:lnSpc>
                <a:spcPct val="120000"/>
              </a:lnSpc>
              <a:spcBef>
                <a:spcPct val="20000"/>
              </a:spcBef>
              <a:buFont typeface="Arial" panose="020B0604020202020204" pitchFamily="34" charset="0"/>
              <a:buNone/>
              <a:defRPr sz="1800" kern="1200">
                <a:solidFill>
                  <a:schemeClr val="tx1">
                    <a:tint val="75000"/>
                  </a:schemeClr>
                </a:solidFill>
                <a:latin typeface="+mn-ea"/>
                <a:ea typeface="+mn-ea"/>
                <a:cs typeface="等线" panose="02010600030101010101" charset="-122"/>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defRPr/>
            </a:pPr>
            <a:r>
              <a:rPr lang="en-US" altLang="zh-CN" sz="1400" dirty="0">
                <a:solidFill>
                  <a:srgbClr val="000000">
                    <a:lumMod val="75000"/>
                    <a:lumOff val="25000"/>
                  </a:srgbClr>
                </a:solidFill>
                <a:latin typeface="+mj-lt"/>
              </a:rPr>
              <a:t>SE3331-1 (2022 Fall)</a:t>
            </a:r>
            <a:endParaRPr kumimoji="0" lang="zh-CN" altLang="en-US" sz="1400" b="0" i="0" u="none" strike="noStrike" kern="1200" cap="none" spc="0" normalizeH="0" baseline="0" noProof="0" dirty="0">
              <a:ln>
                <a:noFill/>
              </a:ln>
              <a:solidFill>
                <a:srgbClr val="000000">
                  <a:lumMod val="75000"/>
                  <a:lumOff val="25000"/>
                </a:srgbClr>
              </a:solidFill>
              <a:effectLst/>
              <a:uLnTx/>
              <a:uFillTx/>
              <a:latin typeface="+mj-lt"/>
              <a:ea typeface="微软雅黑" panose="020B0503020204020204" charset="-122"/>
            </a:endParaRPr>
          </a:p>
        </p:txBody>
      </p:sp>
      <p:pic>
        <p:nvPicPr>
          <p:cNvPr id="8" name="Picture 6" descr="http://korean.onlinesjtu.com/%E6%A0%A1%E5%BE%BD%E7%B3%BB%E5%88%97/%E7%BC%A9%E5%B0%8F%E7%89%88/%E8%93%9D%E8%89%B2%E7%B3%BB%20%E5%B0%8F%E5%B0%BA%E5%AF%B8%E6%A0%A1%E5%BE%BD%E5%B1%95%E5%BC%80%E5%BC%8F%20(10mm%E4%BB%A5%E4%B8%8B%E4%BD%BF%E7%94%A8)%20%5b%E8%BD%AC%E6%8D%A2%5d.png"/>
          <p:cNvPicPr>
            <a:picLocks noChangeAspect="1" noChangeArrowheads="1"/>
          </p:cNvPicPr>
          <p:nvPr/>
        </p:nvPicPr>
        <p:blipFill>
          <a:blip r:embed="rId2" cstate="screen">
            <a:duotone>
              <a:schemeClr val="accent1">
                <a:shade val="45000"/>
                <a:satMod val="135000"/>
              </a:schemeClr>
              <a:prstClr val="white"/>
            </a:duotone>
          </a:blip>
          <a:srcRect/>
          <a:stretch>
            <a:fillRect/>
          </a:stretch>
        </p:blipFill>
        <p:spPr bwMode="auto">
          <a:xfrm>
            <a:off x="7164288" y="282539"/>
            <a:ext cx="1642840" cy="432048"/>
          </a:xfrm>
          <a:prstGeom prst="rect">
            <a:avLst/>
          </a:prstGeom>
          <a:noFill/>
        </p:spPr>
      </p:pic>
      <p:sp>
        <p:nvSpPr>
          <p:cNvPr id="10" name="副标题 5"/>
          <p:cNvSpPr txBox="1"/>
          <p:nvPr/>
        </p:nvSpPr>
        <p:spPr>
          <a:xfrm>
            <a:off x="-6647" y="5210411"/>
            <a:ext cx="8224524" cy="504056"/>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200"/>
              </a:spcBef>
              <a:buFont typeface="Arial" panose="020B0604020202020204" pitchFamily="34" charset="0"/>
              <a:buNone/>
              <a:defRPr sz="2600" b="0" kern="1200">
                <a:solidFill>
                  <a:schemeClr val="tx1">
                    <a:tint val="75000"/>
                  </a:schemeClr>
                </a:solidFill>
                <a:latin typeface="+mn-lt"/>
                <a:ea typeface="+mn-ea"/>
                <a:cs typeface="等线" panose="02010600030101010101" charset="-122"/>
              </a:defRPr>
            </a:lvl1pPr>
            <a:lvl2pPr marL="457200" indent="0" algn="ctr" defTabSz="914400" rtl="0" eaLnBrk="1" latinLnBrk="0" hangingPunct="1">
              <a:lnSpc>
                <a:spcPct val="120000"/>
              </a:lnSpc>
              <a:spcBef>
                <a:spcPct val="20000"/>
              </a:spcBef>
              <a:buFont typeface="Arial" panose="020B0604020202020204" pitchFamily="34" charset="0"/>
              <a:buNone/>
              <a:defRPr sz="2400" kern="1200">
                <a:solidFill>
                  <a:schemeClr val="tx1">
                    <a:tint val="75000"/>
                  </a:schemeClr>
                </a:solidFill>
                <a:latin typeface="+mn-lt"/>
                <a:ea typeface="+mn-ea"/>
                <a:cs typeface="等线" panose="02010600030101010101" charset="-122"/>
              </a:defRPr>
            </a:lvl2pPr>
            <a:lvl3pPr marL="914400" indent="0" algn="ctr" defTabSz="914400" rtl="0" eaLnBrk="1" latinLnBrk="0" hangingPunct="1">
              <a:lnSpc>
                <a:spcPct val="120000"/>
              </a:lnSpc>
              <a:spcBef>
                <a:spcPct val="20000"/>
              </a:spcBef>
              <a:buFont typeface="Arial" panose="020B0604020202020204" pitchFamily="34" charset="0"/>
              <a:buNone/>
              <a:defRPr sz="2000" kern="1200">
                <a:solidFill>
                  <a:schemeClr val="tx1">
                    <a:tint val="75000"/>
                  </a:schemeClr>
                </a:solidFill>
                <a:latin typeface="+mn-lt"/>
                <a:ea typeface="+mn-ea"/>
                <a:cs typeface="等线" panose="02010600030101010101" charset="-122"/>
              </a:defRPr>
            </a:lvl3pPr>
            <a:lvl4pPr marL="1371600" indent="0" algn="ctr" defTabSz="914400" rtl="0" eaLnBrk="1" latinLnBrk="0" hangingPunct="1">
              <a:lnSpc>
                <a:spcPct val="120000"/>
              </a:lnSpc>
              <a:spcBef>
                <a:spcPct val="20000"/>
              </a:spcBef>
              <a:buFont typeface="Arial" panose="020B0604020202020204" pitchFamily="34" charset="0"/>
              <a:buNone/>
              <a:defRPr sz="1800" kern="1200">
                <a:solidFill>
                  <a:schemeClr val="tx1">
                    <a:tint val="75000"/>
                  </a:schemeClr>
                </a:solidFill>
                <a:latin typeface="+mn-lt"/>
                <a:ea typeface="+mn-ea"/>
                <a:cs typeface="等线" panose="02010600030101010101" charset="-122"/>
              </a:defRPr>
            </a:lvl4pPr>
            <a:lvl5pPr marL="1828800" indent="0" algn="ctr" defTabSz="914400" rtl="0" eaLnBrk="1" latinLnBrk="0" hangingPunct="1">
              <a:lnSpc>
                <a:spcPct val="120000"/>
              </a:lnSpc>
              <a:spcBef>
                <a:spcPct val="20000"/>
              </a:spcBef>
              <a:buFont typeface="Arial" panose="020B0604020202020204" pitchFamily="34" charset="0"/>
              <a:buNone/>
              <a:defRPr sz="1800" kern="1200">
                <a:solidFill>
                  <a:schemeClr val="tx1">
                    <a:tint val="75000"/>
                  </a:schemeClr>
                </a:solidFill>
                <a:latin typeface="+mn-lt"/>
                <a:ea typeface="+mn-ea"/>
                <a:cs typeface="等线" panose="02010600030101010101" charset="-122"/>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50000"/>
              </a:lnSpc>
              <a:spcBef>
                <a:spcPts val="0"/>
              </a:spcBef>
            </a:pPr>
            <a:endParaRPr kumimoji="1" lang="en-GB" altLang="zh-CN" sz="1800" dirty="0">
              <a:solidFill>
                <a:schemeClr val="tx1">
                  <a:lumMod val="50000"/>
                  <a:lumOff val="50000"/>
                </a:schemeClr>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2000" advTm="11626"/>
    </mc:Choice>
    <mc:Fallback>
      <p:transition spd="slow" advTm="1162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 Types</a:t>
            </a:r>
            <a:endParaRPr lang="en-US" dirty="0"/>
          </a:p>
        </p:txBody>
      </p:sp>
      <p:graphicFrame>
        <p:nvGraphicFramePr>
          <p:cNvPr id="4" name="Content Placeholder 3"/>
          <p:cNvGraphicFramePr>
            <a:graphicFrameLocks noGrp="1"/>
          </p:cNvGraphicFramePr>
          <p:nvPr>
            <p:ph idx="1"/>
          </p:nvPr>
        </p:nvGraphicFramePr>
        <p:xfrm>
          <a:off x="5043302" y="1740368"/>
          <a:ext cx="3273114" cy="2078565"/>
        </p:xfrm>
        <a:graphic>
          <a:graphicData uri="http://schemas.openxmlformats.org/drawingml/2006/table">
            <a:tbl>
              <a:tblPr firstRow="1" bandRow="1">
                <a:tableStyleId>{5C22544A-7EE6-4342-B048-85BDC9FD1C3A}</a:tableStyleId>
              </a:tblPr>
              <a:tblGrid>
                <a:gridCol w="1370264"/>
                <a:gridCol w="969211"/>
                <a:gridCol w="933639"/>
              </a:tblGrid>
              <a:tr h="309033">
                <a:tc>
                  <a:txBody>
                    <a:bodyPr/>
                    <a:lstStyle/>
                    <a:p>
                      <a:r>
                        <a:rPr lang="en-US" sz="1500" dirty="0">
                          <a:latin typeface="Arial" panose="020B0604020202020204" pitchFamily="34" charset="0"/>
                          <a:cs typeface="Arial" panose="020B0604020202020204" pitchFamily="34" charset="0"/>
                        </a:rPr>
                        <a:t>Types</a:t>
                      </a:r>
                      <a:endParaRPr lang="en-US" sz="1500" dirty="0">
                        <a:latin typeface="Arial" panose="020B0604020202020204" pitchFamily="34" charset="0"/>
                        <a:cs typeface="Arial" panose="020B0604020202020204" pitchFamily="34" charset="0"/>
                      </a:endParaRPr>
                    </a:p>
                  </a:txBody>
                  <a:tcPr marL="76200" marR="76200" marT="38100" marB="38100"/>
                </a:tc>
                <a:tc>
                  <a:txBody>
                    <a:bodyPr/>
                    <a:lstStyle/>
                    <a:p>
                      <a:r>
                        <a:rPr lang="en-US" sz="1500" dirty="0">
                          <a:latin typeface="Arial" panose="020B0604020202020204" pitchFamily="34" charset="0"/>
                          <a:cs typeface="Arial" panose="020B0604020202020204" pitchFamily="34" charset="0"/>
                        </a:rPr>
                        <a:t>In Binary</a:t>
                      </a:r>
                      <a:endParaRPr lang="en-US" sz="1500" dirty="0">
                        <a:latin typeface="Arial" panose="020B0604020202020204" pitchFamily="34" charset="0"/>
                        <a:cs typeface="Arial" panose="020B0604020202020204" pitchFamily="34" charset="0"/>
                      </a:endParaRPr>
                    </a:p>
                  </a:txBody>
                  <a:tcPr marL="76200" marR="76200" marT="38100" marB="38100"/>
                </a:tc>
                <a:tc>
                  <a:txBody>
                    <a:bodyPr/>
                    <a:lstStyle/>
                    <a:p>
                      <a:r>
                        <a:rPr lang="en-US" sz="1500" dirty="0">
                          <a:latin typeface="Arial" panose="020B0604020202020204" pitchFamily="34" charset="0"/>
                          <a:cs typeface="Arial" panose="020B0604020202020204" pitchFamily="34" charset="0"/>
                        </a:rPr>
                        <a:t>Run-time</a:t>
                      </a:r>
                      <a:endParaRPr lang="en-US" sz="1500" dirty="0">
                        <a:latin typeface="Arial" panose="020B0604020202020204" pitchFamily="34" charset="0"/>
                        <a:cs typeface="Arial" panose="020B0604020202020204" pitchFamily="34" charset="0"/>
                      </a:endParaRPr>
                    </a:p>
                  </a:txBody>
                  <a:tcPr marL="76200" marR="76200" marT="38100" marB="38100"/>
                </a:tc>
              </a:tr>
              <a:tr h="309033">
                <a:tc>
                  <a:txBody>
                    <a:bodyPr/>
                    <a:lstStyle/>
                    <a:p>
                      <a:r>
                        <a:rPr lang="en-US" sz="1500" dirty="0">
                          <a:latin typeface="Arial" panose="020B0604020202020204" pitchFamily="34" charset="0"/>
                          <a:cs typeface="Arial" panose="020B0604020202020204" pitchFamily="34" charset="0"/>
                        </a:rPr>
                        <a:t>Direct call</a:t>
                      </a:r>
                      <a:endParaRPr lang="en-US" sz="1500" dirty="0">
                        <a:latin typeface="Arial" panose="020B0604020202020204" pitchFamily="34" charset="0"/>
                        <a:cs typeface="Arial" panose="020B0604020202020204" pitchFamily="34" charset="0"/>
                      </a:endParaRPr>
                    </a:p>
                  </a:txBody>
                  <a:tcPr marL="76200" marR="76200" marT="38100" marB="38100"/>
                </a:tc>
                <a:tc>
                  <a:txBody>
                    <a:bodyPr/>
                    <a:lstStyle/>
                    <a:p>
                      <a:r>
                        <a:rPr lang="en-US" sz="1500" dirty="0">
                          <a:latin typeface="Arial" panose="020B0604020202020204" pitchFamily="34" charset="0"/>
                          <a:cs typeface="Arial" panose="020B0604020202020204" pitchFamily="34" charset="0"/>
                        </a:rPr>
                        <a:t>16.8%</a:t>
                      </a:r>
                      <a:endParaRPr lang="en-US" sz="1500" dirty="0">
                        <a:latin typeface="Arial" panose="020B0604020202020204" pitchFamily="34" charset="0"/>
                        <a:cs typeface="Arial" panose="020B0604020202020204" pitchFamily="34" charset="0"/>
                      </a:endParaRPr>
                    </a:p>
                  </a:txBody>
                  <a:tcPr marL="76200" marR="76200" marT="38100" marB="38100"/>
                </a:tc>
                <a:tc>
                  <a:txBody>
                    <a:bodyPr/>
                    <a:lstStyle/>
                    <a:p>
                      <a:r>
                        <a:rPr lang="en-US" sz="1500" dirty="0">
                          <a:latin typeface="Arial" panose="020B0604020202020204" pitchFamily="34" charset="0"/>
                          <a:cs typeface="Arial" panose="020B0604020202020204" pitchFamily="34" charset="0"/>
                        </a:rPr>
                        <a:t>14.5%</a:t>
                      </a:r>
                      <a:endParaRPr lang="en-US" sz="1500" dirty="0">
                        <a:latin typeface="Arial" panose="020B0604020202020204" pitchFamily="34" charset="0"/>
                        <a:cs typeface="Arial" panose="020B0604020202020204" pitchFamily="34" charset="0"/>
                      </a:endParaRPr>
                    </a:p>
                  </a:txBody>
                  <a:tcPr marL="76200" marR="76200" marT="38100" marB="38100"/>
                </a:tc>
              </a:tr>
              <a:tr h="309033">
                <a:tc>
                  <a:txBody>
                    <a:bodyPr/>
                    <a:lstStyle/>
                    <a:p>
                      <a:r>
                        <a:rPr lang="en-US" sz="1500" dirty="0">
                          <a:latin typeface="Arial" panose="020B0604020202020204" pitchFamily="34" charset="0"/>
                          <a:cs typeface="Arial" panose="020B0604020202020204" pitchFamily="34" charset="0"/>
                        </a:rPr>
                        <a:t>Direct jump</a:t>
                      </a:r>
                      <a:endParaRPr lang="en-US" sz="1500" dirty="0">
                        <a:latin typeface="Arial" panose="020B0604020202020204" pitchFamily="34" charset="0"/>
                        <a:cs typeface="Arial" panose="020B0604020202020204" pitchFamily="34" charset="0"/>
                      </a:endParaRPr>
                    </a:p>
                  </a:txBody>
                  <a:tcPr marL="76200" marR="76200" marT="38100" marB="38100"/>
                </a:tc>
                <a:tc>
                  <a:txBody>
                    <a:bodyPr/>
                    <a:lstStyle/>
                    <a:p>
                      <a:r>
                        <a:rPr lang="en-US" sz="1500" dirty="0">
                          <a:latin typeface="Arial" panose="020B0604020202020204" pitchFamily="34" charset="0"/>
                          <a:cs typeface="Arial" panose="020B0604020202020204" pitchFamily="34" charset="0"/>
                        </a:rPr>
                        <a:t>74.3%</a:t>
                      </a:r>
                      <a:endParaRPr lang="en-US" sz="1500" dirty="0">
                        <a:latin typeface="Arial" panose="020B0604020202020204" pitchFamily="34" charset="0"/>
                        <a:cs typeface="Arial" panose="020B0604020202020204" pitchFamily="34" charset="0"/>
                      </a:endParaRPr>
                    </a:p>
                  </a:txBody>
                  <a:tcPr marL="76200" marR="76200" marT="38100" marB="38100"/>
                </a:tc>
                <a:tc>
                  <a:txBody>
                    <a:bodyPr/>
                    <a:lstStyle/>
                    <a:p>
                      <a:r>
                        <a:rPr lang="en-US" sz="1500" dirty="0">
                          <a:latin typeface="Arial" panose="020B0604020202020204" pitchFamily="34" charset="0"/>
                          <a:cs typeface="Arial" panose="020B0604020202020204" pitchFamily="34" charset="0"/>
                        </a:rPr>
                        <a:t>0.8%</a:t>
                      </a:r>
                      <a:endParaRPr lang="en-US" sz="1500" dirty="0">
                        <a:latin typeface="Arial" panose="020B0604020202020204" pitchFamily="34" charset="0"/>
                        <a:cs typeface="Arial" panose="020B0604020202020204" pitchFamily="34" charset="0"/>
                      </a:endParaRPr>
                    </a:p>
                  </a:txBody>
                  <a:tcPr marL="76200" marR="76200" marT="38100" marB="38100"/>
                </a:tc>
              </a:tr>
              <a:tr h="309033">
                <a:tc>
                  <a:txBody>
                    <a:bodyPr/>
                    <a:lstStyle/>
                    <a:p>
                      <a:r>
                        <a:rPr lang="en-US" sz="1500" dirty="0">
                          <a:latin typeface="Arial" panose="020B0604020202020204" pitchFamily="34" charset="0"/>
                          <a:cs typeface="Arial" panose="020B0604020202020204" pitchFamily="34" charset="0"/>
                        </a:rPr>
                        <a:t>Return</a:t>
                      </a:r>
                      <a:endParaRPr lang="en-US" sz="1500" dirty="0">
                        <a:latin typeface="Arial" panose="020B0604020202020204" pitchFamily="34" charset="0"/>
                        <a:cs typeface="Arial" panose="020B0604020202020204" pitchFamily="34" charset="0"/>
                      </a:endParaRPr>
                    </a:p>
                  </a:txBody>
                  <a:tcPr marL="76200" marR="76200" marT="38100" marB="38100"/>
                </a:tc>
                <a:tc>
                  <a:txBody>
                    <a:bodyPr/>
                    <a:lstStyle/>
                    <a:p>
                      <a:r>
                        <a:rPr lang="en-US" sz="1500" dirty="0">
                          <a:latin typeface="Arial" panose="020B0604020202020204" pitchFamily="34" charset="0"/>
                          <a:cs typeface="Arial" panose="020B0604020202020204" pitchFamily="34" charset="0"/>
                        </a:rPr>
                        <a:t>6.3%</a:t>
                      </a:r>
                      <a:endParaRPr lang="en-US" sz="1500" dirty="0">
                        <a:latin typeface="Arial" panose="020B0604020202020204" pitchFamily="34" charset="0"/>
                        <a:cs typeface="Arial" panose="020B0604020202020204" pitchFamily="34" charset="0"/>
                      </a:endParaRPr>
                    </a:p>
                  </a:txBody>
                  <a:tcPr marL="76200" marR="76200" marT="38100" marB="38100"/>
                </a:tc>
                <a:tc>
                  <a:txBody>
                    <a:bodyPr/>
                    <a:lstStyle/>
                    <a:p>
                      <a:r>
                        <a:rPr lang="en-US" sz="1500" dirty="0">
                          <a:latin typeface="Arial" panose="020B0604020202020204" pitchFamily="34" charset="0"/>
                          <a:cs typeface="Arial" panose="020B0604020202020204" pitchFamily="34" charset="0"/>
                        </a:rPr>
                        <a:t>16.3%</a:t>
                      </a:r>
                      <a:endParaRPr lang="en-US" sz="1500" dirty="0">
                        <a:latin typeface="Arial" panose="020B0604020202020204" pitchFamily="34" charset="0"/>
                        <a:cs typeface="Arial" panose="020B0604020202020204" pitchFamily="34" charset="0"/>
                      </a:endParaRPr>
                    </a:p>
                  </a:txBody>
                  <a:tcPr marL="76200" marR="76200" marT="38100" marB="38100"/>
                </a:tc>
              </a:tr>
              <a:tr h="309033">
                <a:tc>
                  <a:txBody>
                    <a:bodyPr/>
                    <a:lstStyle/>
                    <a:p>
                      <a:r>
                        <a:rPr lang="en-US" sz="1500" dirty="0">
                          <a:latin typeface="Arial" panose="020B0604020202020204" pitchFamily="34" charset="0"/>
                          <a:cs typeface="Arial" panose="020B0604020202020204" pitchFamily="34" charset="0"/>
                        </a:rPr>
                        <a:t>Indirect call</a:t>
                      </a:r>
                      <a:endParaRPr lang="en-US" sz="1500" dirty="0">
                        <a:latin typeface="Arial" panose="020B0604020202020204" pitchFamily="34" charset="0"/>
                        <a:cs typeface="Arial" panose="020B0604020202020204" pitchFamily="34" charset="0"/>
                      </a:endParaRPr>
                    </a:p>
                  </a:txBody>
                  <a:tcPr marL="76200" marR="76200" marT="38100" marB="38100"/>
                </a:tc>
                <a:tc>
                  <a:txBody>
                    <a:bodyPr/>
                    <a:lstStyle/>
                    <a:p>
                      <a:r>
                        <a:rPr lang="en-US" sz="1500" dirty="0">
                          <a:latin typeface="Arial" panose="020B0604020202020204" pitchFamily="34" charset="0"/>
                          <a:cs typeface="Arial" panose="020B0604020202020204" pitchFamily="34" charset="0"/>
                        </a:rPr>
                        <a:t>2.1%</a:t>
                      </a:r>
                      <a:endParaRPr lang="en-US" sz="1500" dirty="0">
                        <a:latin typeface="Arial" panose="020B0604020202020204" pitchFamily="34" charset="0"/>
                        <a:cs typeface="Arial" panose="020B0604020202020204" pitchFamily="34" charset="0"/>
                      </a:endParaRPr>
                    </a:p>
                  </a:txBody>
                  <a:tcPr marL="76200" marR="76200" marT="38100" marB="38100"/>
                </a:tc>
                <a:tc>
                  <a:txBody>
                    <a:bodyPr/>
                    <a:lstStyle/>
                    <a:p>
                      <a:r>
                        <a:rPr lang="en-US" sz="1500" dirty="0">
                          <a:latin typeface="Arial" panose="020B0604020202020204" pitchFamily="34" charset="0"/>
                          <a:cs typeface="Arial" panose="020B0604020202020204" pitchFamily="34" charset="0"/>
                        </a:rPr>
                        <a:t>0.2%</a:t>
                      </a:r>
                      <a:endParaRPr lang="en-US" sz="1500" dirty="0">
                        <a:latin typeface="Arial" panose="020B0604020202020204" pitchFamily="34" charset="0"/>
                        <a:cs typeface="Arial" panose="020B0604020202020204" pitchFamily="34" charset="0"/>
                      </a:endParaRPr>
                    </a:p>
                  </a:txBody>
                  <a:tcPr marL="76200" marR="76200" marT="38100" marB="38100"/>
                </a:tc>
              </a:tr>
              <a:tr h="309033">
                <a:tc>
                  <a:txBody>
                    <a:bodyPr/>
                    <a:lstStyle/>
                    <a:p>
                      <a:r>
                        <a:rPr lang="en-US" sz="1500" dirty="0">
                          <a:latin typeface="Arial" panose="020B0604020202020204" pitchFamily="34" charset="0"/>
                          <a:cs typeface="Arial" panose="020B0604020202020204" pitchFamily="34" charset="0"/>
                        </a:rPr>
                        <a:t>Indirect jump</a:t>
                      </a:r>
                      <a:endParaRPr lang="en-US" sz="1500" dirty="0">
                        <a:latin typeface="Arial" panose="020B0604020202020204" pitchFamily="34" charset="0"/>
                        <a:cs typeface="Arial" panose="020B0604020202020204" pitchFamily="34" charset="0"/>
                      </a:endParaRPr>
                    </a:p>
                  </a:txBody>
                  <a:tcPr marL="76200" marR="76200" marT="38100" marB="38100"/>
                </a:tc>
                <a:tc>
                  <a:txBody>
                    <a:bodyPr/>
                    <a:lstStyle/>
                    <a:p>
                      <a:r>
                        <a:rPr lang="en-US" sz="1500" dirty="0">
                          <a:latin typeface="Arial" panose="020B0604020202020204" pitchFamily="34" charset="0"/>
                          <a:cs typeface="Arial" panose="020B0604020202020204" pitchFamily="34" charset="0"/>
                        </a:rPr>
                        <a:t>0.5%</a:t>
                      </a:r>
                      <a:endParaRPr lang="en-US" sz="1500" dirty="0">
                        <a:latin typeface="Arial" panose="020B0604020202020204" pitchFamily="34" charset="0"/>
                        <a:cs typeface="Arial" panose="020B0604020202020204" pitchFamily="34" charset="0"/>
                      </a:endParaRPr>
                    </a:p>
                  </a:txBody>
                  <a:tcPr marL="76200" marR="76200" marT="38100" marB="38100"/>
                </a:tc>
                <a:tc>
                  <a:txBody>
                    <a:bodyPr/>
                    <a:lstStyle/>
                    <a:p>
                      <a:r>
                        <a:rPr lang="en-US" sz="1500" dirty="0">
                          <a:latin typeface="Arial" panose="020B0604020202020204" pitchFamily="34" charset="0"/>
                          <a:cs typeface="Arial" panose="020B0604020202020204" pitchFamily="34" charset="0"/>
                        </a:rPr>
                        <a:t>68.3%</a:t>
                      </a:r>
                      <a:endParaRPr lang="en-US" sz="1500" dirty="0">
                        <a:latin typeface="Arial" panose="020B0604020202020204" pitchFamily="34" charset="0"/>
                        <a:cs typeface="Arial" panose="020B0604020202020204" pitchFamily="34" charset="0"/>
                      </a:endParaRPr>
                    </a:p>
                  </a:txBody>
                  <a:tcPr marL="76200" marR="76200" marT="38100" marB="38100"/>
                </a:tc>
              </a:tr>
            </a:tbl>
          </a:graphicData>
        </a:graphic>
      </p:graphicFrame>
      <p:sp>
        <p:nvSpPr>
          <p:cNvPr id="5" name="Rectangle 4"/>
          <p:cNvSpPr/>
          <p:nvPr/>
        </p:nvSpPr>
        <p:spPr>
          <a:xfrm>
            <a:off x="5039535" y="2857500"/>
            <a:ext cx="1325703" cy="948496"/>
          </a:xfrm>
          <a:prstGeom prst="rect">
            <a:avLst/>
          </a:prstGeom>
          <a:solidFill>
            <a:schemeClr val="accent2">
              <a:lumMod val="60000"/>
              <a:lumOff val="40000"/>
              <a:alpha val="12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latin typeface="Arial" panose="020B0604020202020204" pitchFamily="34" charset="0"/>
              <a:cs typeface="Arial" panose="020B0604020202020204" pitchFamily="34" charset="0"/>
            </a:endParaRPr>
          </a:p>
        </p:txBody>
      </p:sp>
      <p:sp>
        <p:nvSpPr>
          <p:cNvPr id="6" name="Rectangle 5"/>
          <p:cNvSpPr/>
          <p:nvPr/>
        </p:nvSpPr>
        <p:spPr>
          <a:xfrm>
            <a:off x="6213040" y="3895538"/>
            <a:ext cx="2103376" cy="902368"/>
          </a:xfrm>
          <a:prstGeom prst="rect">
            <a:avLst/>
          </a:prstGeom>
          <a:no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38125" indent="-238125">
              <a:buFont typeface="Arial" panose="020B0604020202020204"/>
              <a:buChar char="•"/>
            </a:pPr>
            <a:r>
              <a:rPr lang="en-US" sz="1500" dirty="0">
                <a:solidFill>
                  <a:srgbClr val="000000"/>
                </a:solidFill>
                <a:latin typeface="Arial" panose="020B0604020202020204" pitchFamily="34" charset="0"/>
                <a:cs typeface="Arial" panose="020B0604020202020204" pitchFamily="34" charset="0"/>
              </a:rPr>
              <a:t>has </a:t>
            </a:r>
            <a:r>
              <a:rPr lang="en-US" sz="1500" dirty="0">
                <a:solidFill>
                  <a:srgbClr val="FF0000"/>
                </a:solidFill>
                <a:latin typeface="Arial" panose="020B0604020202020204" pitchFamily="34" charset="0"/>
                <a:cs typeface="Arial" panose="020B0604020202020204" pitchFamily="34" charset="0"/>
              </a:rPr>
              <a:t>1 target: 94.7%</a:t>
            </a:r>
            <a:endParaRPr lang="en-US" sz="1500" dirty="0">
              <a:solidFill>
                <a:srgbClr val="000000"/>
              </a:solidFill>
              <a:latin typeface="Arial" panose="020B0604020202020204" pitchFamily="34" charset="0"/>
              <a:cs typeface="Arial" panose="020B0604020202020204" pitchFamily="34" charset="0"/>
            </a:endParaRPr>
          </a:p>
          <a:p>
            <a:pPr marL="238125" indent="-238125">
              <a:buFont typeface="Arial" panose="020B0604020202020204"/>
              <a:buChar char="•"/>
            </a:pPr>
            <a:r>
              <a:rPr lang="en-US" sz="1500" dirty="0">
                <a:solidFill>
                  <a:srgbClr val="000000"/>
                </a:solidFill>
                <a:latin typeface="Arial" panose="020B0604020202020204" pitchFamily="34" charset="0"/>
                <a:cs typeface="Arial" panose="020B0604020202020204" pitchFamily="34" charset="0"/>
              </a:rPr>
              <a:t>&lt;= 2 targets: 99.3%</a:t>
            </a:r>
            <a:endParaRPr lang="en-US" sz="1500" dirty="0">
              <a:solidFill>
                <a:srgbClr val="000000"/>
              </a:solidFill>
              <a:latin typeface="Arial" panose="020B0604020202020204" pitchFamily="34" charset="0"/>
              <a:cs typeface="Arial" panose="020B0604020202020204" pitchFamily="34" charset="0"/>
            </a:endParaRPr>
          </a:p>
          <a:p>
            <a:pPr marL="238125" indent="-238125">
              <a:buFont typeface="Arial" panose="020B0604020202020204"/>
              <a:buChar char="•"/>
            </a:pPr>
            <a:r>
              <a:rPr lang="en-US" sz="1500" dirty="0">
                <a:solidFill>
                  <a:srgbClr val="000000"/>
                </a:solidFill>
                <a:latin typeface="Arial" panose="020B0604020202020204" pitchFamily="34" charset="0"/>
                <a:cs typeface="Arial" panose="020B0604020202020204" pitchFamily="34" charset="0"/>
              </a:rPr>
              <a:t>&gt;10 targets: 0.1%</a:t>
            </a:r>
            <a:endParaRPr lang="en-US" sz="150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a:stCxn id="5" idx="2"/>
            <a:endCxn id="6" idx="1"/>
          </p:cNvCxnSpPr>
          <p:nvPr/>
        </p:nvCxnSpPr>
        <p:spPr>
          <a:xfrm>
            <a:off x="5702387" y="3805996"/>
            <a:ext cx="510653" cy="540726"/>
          </a:xfrm>
          <a:prstGeom prst="line">
            <a:avLst/>
          </a:prstGeom>
          <a:ln>
            <a:solidFill>
              <a:srgbClr val="953735"/>
            </a:solidFill>
          </a:ln>
          <a:effectLst/>
        </p:spPr>
        <p:style>
          <a:lnRef idx="2">
            <a:schemeClr val="accent1"/>
          </a:lnRef>
          <a:fillRef idx="0">
            <a:schemeClr val="accent1"/>
          </a:fillRef>
          <a:effectRef idx="1">
            <a:schemeClr val="accent1"/>
          </a:effectRef>
          <a:fontRef idx="minor">
            <a:schemeClr val="tx1"/>
          </a:fontRef>
        </p:style>
      </p:cxnSp>
      <p:sp>
        <p:nvSpPr>
          <p:cNvPr id="15" name="Content Placeholder 2"/>
          <p:cNvSpPr txBox="1"/>
          <p:nvPr/>
        </p:nvSpPr>
        <p:spPr>
          <a:xfrm>
            <a:off x="611560" y="1269881"/>
            <a:ext cx="6858000" cy="4028949"/>
          </a:xfrm>
          <a:prstGeom prst="rect">
            <a:avLst/>
          </a:prstGeom>
        </p:spPr>
        <p:txBody>
          <a:bodyPr vert="horz" lIns="76200" tIns="38100" rIns="76200" bIns="38100" rtlCol="0">
            <a:normAutofit/>
          </a:bodyPr>
          <a:lstStyle>
            <a:lvl1pPr marL="342900" indent="-342900" algn="l" defTabSz="457200" rtl="0" eaLnBrk="1" latinLnBrk="0" hangingPunct="1">
              <a:spcBef>
                <a:spcPts val="1870"/>
              </a:spcBef>
              <a:buFont typeface="Arial" panose="020B0604020202020204"/>
              <a:buChar char="•"/>
              <a:defRPr sz="2800" kern="1200">
                <a:solidFill>
                  <a:schemeClr val="tx1"/>
                </a:solidFill>
                <a:latin typeface="Adobe 黑体 Std R"/>
                <a:ea typeface="Adobe 黑体 Std R"/>
                <a:cs typeface="Adobe 黑体 Std R"/>
              </a:defRPr>
            </a:lvl1pPr>
            <a:lvl2pPr marL="742950" indent="-285750" algn="l" defTabSz="457200" rtl="0" eaLnBrk="1" latinLnBrk="0" hangingPunct="1">
              <a:spcBef>
                <a:spcPct val="20000"/>
              </a:spcBef>
              <a:buFont typeface="Arial" panose="020B0604020202020204"/>
              <a:buChar char="–"/>
              <a:defRPr sz="2400" kern="1200">
                <a:solidFill>
                  <a:schemeClr val="tx1"/>
                </a:solidFill>
                <a:latin typeface="Arial" panose="020B0604020202020204"/>
                <a:ea typeface="Adobe 楷体 Std R"/>
                <a:cs typeface="Arial" panose="020B0604020202020204"/>
              </a:defRPr>
            </a:lvl2pPr>
            <a:lvl3pPr marL="1143000" indent="-228600" algn="l" defTabSz="457200" rtl="0" eaLnBrk="1" latinLnBrk="0" hangingPunct="1">
              <a:spcBef>
                <a:spcPct val="20000"/>
              </a:spcBef>
              <a:buFont typeface="Arial" panose="020B0604020202020204"/>
              <a:buChar char="•"/>
              <a:defRPr sz="2000" kern="1200">
                <a:solidFill>
                  <a:schemeClr val="tx1"/>
                </a:solidFill>
                <a:latin typeface="Arial" panose="020B0604020202020204"/>
                <a:ea typeface="Adobe 楷体 Std R"/>
                <a:cs typeface="Arial" panose="020B0604020202020204"/>
              </a:defRPr>
            </a:lvl3pPr>
            <a:lvl4pPr marL="1600200" indent="-228600" algn="l" defTabSz="457200" rtl="0" eaLnBrk="1" latinLnBrk="0" hangingPunct="1">
              <a:spcBef>
                <a:spcPct val="20000"/>
              </a:spcBef>
              <a:buFont typeface="Arial" panose="020B0604020202020204"/>
              <a:buChar char="–"/>
              <a:defRPr sz="1800" kern="1200">
                <a:solidFill>
                  <a:schemeClr val="tx1"/>
                </a:solidFill>
                <a:latin typeface="Arial" panose="020B0604020202020204"/>
                <a:ea typeface="Adobe 黑体 Std R"/>
                <a:cs typeface="Arial" panose="020B0604020202020204"/>
              </a:defRPr>
            </a:lvl4pPr>
            <a:lvl5pPr marL="2057400" indent="-228600" algn="l" defTabSz="457200" rtl="0" eaLnBrk="1" latinLnBrk="0" hangingPunct="1">
              <a:spcBef>
                <a:spcPct val="20000"/>
              </a:spcBef>
              <a:buFont typeface="Arial" panose="020B0604020202020204"/>
              <a:buChar char="»"/>
              <a:defRPr sz="1800" kern="1200">
                <a:solidFill>
                  <a:schemeClr val="tx1"/>
                </a:solidFill>
                <a:latin typeface="Arial" panose="020B0604020202020204"/>
                <a:ea typeface="Adobe 黑体 Std R"/>
                <a:cs typeface="Arial" panose="020B0604020202020204"/>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dirty="0">
                <a:solidFill>
                  <a:srgbClr val="FF0000"/>
                </a:solidFill>
                <a:latin typeface="Arial" panose="020B0604020202020204" pitchFamily="34" charset="0"/>
                <a:cs typeface="Arial" panose="020B0604020202020204" pitchFamily="34" charset="0"/>
              </a:rPr>
              <a:t>Direct</a:t>
            </a:r>
            <a:r>
              <a:rPr lang="en-US" dirty="0">
                <a:latin typeface="Arial" panose="020B0604020202020204" pitchFamily="34" charset="0"/>
                <a:cs typeface="Arial" panose="020B0604020202020204" pitchFamily="34" charset="0"/>
              </a:rPr>
              <a:t> Branches</a:t>
            </a:r>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Direct call</a:t>
            </a:r>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Direct jump</a:t>
            </a:r>
            <a:endParaRPr lang="en-US" dirty="0">
              <a:latin typeface="Arial" panose="020B0604020202020204" pitchFamily="34" charset="0"/>
              <a:cs typeface="Arial" panose="020B0604020202020204" pitchFamily="34" charset="0"/>
            </a:endParaRPr>
          </a:p>
          <a:p>
            <a:r>
              <a:rPr lang="en-US" dirty="0">
                <a:solidFill>
                  <a:srgbClr val="FF0000"/>
                </a:solidFill>
                <a:latin typeface="Arial" panose="020B0604020202020204" pitchFamily="34" charset="0"/>
                <a:cs typeface="Arial" panose="020B0604020202020204" pitchFamily="34" charset="0"/>
              </a:rPr>
              <a:t>Indirect</a:t>
            </a:r>
            <a:r>
              <a:rPr lang="en-US" dirty="0">
                <a:latin typeface="Arial" panose="020B0604020202020204" pitchFamily="34" charset="0"/>
                <a:cs typeface="Arial" panose="020B0604020202020204" pitchFamily="34" charset="0"/>
              </a:rPr>
              <a:t> Branches</a:t>
            </a:r>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Return</a:t>
            </a:r>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Indirect call</a:t>
            </a:r>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Indirect jump</a:t>
            </a:r>
            <a:endParaRPr lang="en-US" dirty="0">
              <a:latin typeface="Arial" panose="020B0604020202020204" pitchFamily="34" charset="0"/>
              <a:cs typeface="Arial" panose="020B0604020202020204" pitchFamily="34" charset="0"/>
            </a:endParaRPr>
          </a:p>
        </p:txBody>
      </p:sp>
      <p:sp>
        <p:nvSpPr>
          <p:cNvPr id="16" name="Rectangle 15"/>
          <p:cNvSpPr/>
          <p:nvPr/>
        </p:nvSpPr>
        <p:spPr>
          <a:xfrm>
            <a:off x="5605893" y="1345332"/>
            <a:ext cx="2569229" cy="323165"/>
          </a:xfrm>
          <a:prstGeom prst="rect">
            <a:avLst/>
          </a:prstGeom>
        </p:spPr>
        <p:txBody>
          <a:bodyPr wrap="none">
            <a:spAutoFit/>
          </a:bodyPr>
          <a:lstStyle/>
          <a:p>
            <a:r>
              <a:rPr lang="en-US" sz="1500" b="1" dirty="0">
                <a:latin typeface="Arial" panose="020B0604020202020204" pitchFamily="34" charset="0"/>
                <a:cs typeface="Arial" panose="020B0604020202020204" pitchFamily="34" charset="0"/>
              </a:rPr>
              <a:t>In Apache and its libraries</a:t>
            </a:r>
            <a:endParaRPr lang="en-US" sz="1500" b="1" dirty="0">
              <a:latin typeface="Arial" panose="020B0604020202020204" pitchFamily="34" charset="0"/>
              <a:cs typeface="Arial" panose="020B0604020202020204" pitchFamily="34" charset="0"/>
            </a:endParaRPr>
          </a:p>
        </p:txBody>
      </p:sp>
      <p:sp>
        <p:nvSpPr>
          <p:cNvPr id="3" name="文本框 2"/>
          <p:cNvSpPr txBox="1"/>
          <p:nvPr/>
        </p:nvSpPr>
        <p:spPr>
          <a:xfrm>
            <a:off x="781685" y="4796155"/>
            <a:ext cx="4183380" cy="337185"/>
          </a:xfrm>
          <a:prstGeom prst="rect">
            <a:avLst/>
          </a:prstGeom>
          <a:noFill/>
        </p:spPr>
        <p:txBody>
          <a:bodyPr wrap="square" rtlCol="0">
            <a:spAutoFit/>
          </a:bodyPr>
          <a:p>
            <a:r>
              <a:rPr lang="en-US" altLang="zh-CN" sz="1600"/>
              <a:t>indirect</a:t>
            </a:r>
            <a:r>
              <a:rPr lang="zh-CN" altLang="en-US" sz="1600"/>
              <a:t>通过汇编很难知道跳转的真正</a:t>
            </a:r>
            <a:r>
              <a:rPr lang="en-US" altLang="zh-CN" sz="1600"/>
              <a:t>dst</a:t>
            </a:r>
            <a:r>
              <a:rPr lang="zh-CN" altLang="en-US" sz="1600"/>
              <a:t>。</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ldLvl="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CFI: Binary Instrumentation</a:t>
            </a:r>
            <a:endParaRPr lang="zh-CN" altLang="en-US" dirty="0"/>
          </a:p>
        </p:txBody>
      </p:sp>
      <p:sp>
        <p:nvSpPr>
          <p:cNvPr id="3" name="内容占位符 2"/>
          <p:cNvSpPr>
            <a:spLocks noGrp="1"/>
          </p:cNvSpPr>
          <p:nvPr>
            <p:ph idx="1"/>
          </p:nvPr>
        </p:nvSpPr>
        <p:spPr>
          <a:xfrm>
            <a:off x="457200" y="1333501"/>
            <a:ext cx="8507288" cy="3972272"/>
          </a:xfrm>
        </p:spPr>
        <p:txBody>
          <a:bodyPr>
            <a:noAutofit/>
          </a:bodyPr>
          <a:lstStyle/>
          <a:p>
            <a:r>
              <a:rPr lang="en-US" altLang="zh-CN" sz="2000" dirty="0"/>
              <a:t>Use </a:t>
            </a:r>
            <a:r>
              <a:rPr lang="en-US" altLang="zh-CN" sz="2000" i="1" dirty="0">
                <a:solidFill>
                  <a:schemeClr val="accent1"/>
                </a:solidFill>
              </a:rPr>
              <a:t>binary rewriting</a:t>
            </a:r>
            <a:r>
              <a:rPr lang="en-US" altLang="zh-CN" sz="2000" dirty="0">
                <a:solidFill>
                  <a:schemeClr val="accent1"/>
                </a:solidFill>
              </a:rPr>
              <a:t> </a:t>
            </a:r>
            <a:r>
              <a:rPr lang="en-US" altLang="zh-CN" sz="2000" dirty="0"/>
              <a:t>to instrument code with </a:t>
            </a:r>
            <a:r>
              <a:rPr lang="en-US" altLang="zh-CN" sz="2000" dirty="0">
                <a:solidFill>
                  <a:srgbClr val="FF0000"/>
                </a:solidFill>
              </a:rPr>
              <a:t>runtime checks</a:t>
            </a:r>
            <a:endParaRPr lang="en-US" altLang="zh-CN" sz="2000" dirty="0"/>
          </a:p>
          <a:p>
            <a:r>
              <a:rPr lang="en-US" altLang="zh-CN" sz="2000" dirty="0"/>
              <a:t>Inserted checks(</a:t>
            </a:r>
            <a:r>
              <a:rPr lang="zh-CN" altLang="en-US" sz="2000" dirty="0"/>
              <a:t>在编译器中进行</a:t>
            </a:r>
            <a:r>
              <a:rPr lang="en-US" altLang="zh-CN" sz="2000" dirty="0"/>
              <a:t>”</a:t>
            </a:r>
            <a:r>
              <a:rPr lang="zh-CN" altLang="en-US" sz="2000" dirty="0"/>
              <a:t>插桩</a:t>
            </a:r>
            <a:r>
              <a:rPr lang="en-US" altLang="zh-CN" sz="2000" dirty="0"/>
              <a:t>”) ensure that the execution always stays within the </a:t>
            </a:r>
            <a:r>
              <a:rPr lang="en-US" altLang="zh-CN" sz="2000" dirty="0">
                <a:solidFill>
                  <a:srgbClr val="FF0000"/>
                </a:solidFill>
              </a:rPr>
              <a:t>statically determined</a:t>
            </a:r>
            <a:r>
              <a:rPr lang="en-US" altLang="zh-CN" sz="2000" dirty="0"/>
              <a:t> CFG</a:t>
            </a:r>
            <a:endParaRPr lang="en-US" altLang="zh-CN" sz="2000" dirty="0"/>
          </a:p>
          <a:p>
            <a:r>
              <a:rPr lang="en-US" altLang="zh-CN" sz="2000" dirty="0"/>
              <a:t>Whenever an instruction transfers control, destination must be valid according to the CFG</a:t>
            </a:r>
            <a:endParaRPr lang="en-US" altLang="zh-CN" sz="2000" dirty="0"/>
          </a:p>
          <a:p>
            <a:r>
              <a:rPr lang="en-US" altLang="zh-CN" sz="2000" b="1" dirty="0">
                <a:solidFill>
                  <a:schemeClr val="accent1"/>
                </a:solidFill>
              </a:rPr>
              <a:t>Goal</a:t>
            </a:r>
            <a:r>
              <a:rPr lang="en-US" altLang="zh-CN" sz="2000" dirty="0"/>
              <a:t>: </a:t>
            </a:r>
            <a:r>
              <a:rPr lang="en-US" altLang="zh-CN" sz="2000" dirty="0">
                <a:solidFill>
                  <a:srgbClr val="FF0000"/>
                </a:solidFill>
              </a:rPr>
              <a:t>Secure</a:t>
            </a:r>
            <a:r>
              <a:rPr lang="en-US" altLang="zh-CN" sz="2000" dirty="0"/>
              <a:t> even if the attacker has complete control over the thread's address space</a:t>
            </a:r>
            <a:endParaRPr lang="en-US" altLang="zh-CN"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3679" y="1489348"/>
            <a:ext cx="8336641" cy="3266764"/>
          </a:xfrm>
          <a:prstGeom prst="rect">
            <a:avLst/>
          </a:prstGeom>
          <a:noFill/>
          <a:ln>
            <a:solidFill>
              <a:schemeClr val="accent5"/>
            </a:solidFill>
          </a:ln>
        </p:spPr>
      </p:pic>
      <p:sp>
        <p:nvSpPr>
          <p:cNvPr id="22532" name="Rectangle 11"/>
          <p:cNvSpPr>
            <a:spLocks noGrp="1" noChangeArrowheads="1"/>
          </p:cNvSpPr>
          <p:nvPr>
            <p:ph type="title"/>
          </p:nvPr>
        </p:nvSpPr>
        <p:spPr/>
        <p:txBody>
          <a:bodyPr/>
          <a:lstStyle/>
          <a:p>
            <a:r>
              <a:rPr lang="en-US" altLang="zh-CN">
                <a:ea typeface="宋体" panose="02010600030101010101" pitchFamily="2" charset="-122"/>
              </a:rPr>
              <a:t>CFG Example</a:t>
            </a:r>
            <a:endParaRPr lang="en-US" altLang="zh-CN">
              <a:ea typeface="宋体" panose="02010600030101010101" pitchFamily="2" charset="-122"/>
            </a:endParaRPr>
          </a:p>
        </p:txBody>
      </p:sp>
      <p:sp>
        <p:nvSpPr>
          <p:cNvPr id="2" name="文本框 1"/>
          <p:cNvSpPr txBox="1"/>
          <p:nvPr/>
        </p:nvSpPr>
        <p:spPr>
          <a:xfrm>
            <a:off x="2589530" y="23495"/>
            <a:ext cx="6402705" cy="1322070"/>
          </a:xfrm>
          <a:prstGeom prst="rect">
            <a:avLst/>
          </a:prstGeom>
          <a:noFill/>
        </p:spPr>
        <p:txBody>
          <a:bodyPr wrap="square" rtlCol="0">
            <a:spAutoFit/>
          </a:bodyPr>
          <a:p>
            <a:r>
              <a:rPr lang="zh-CN" altLang="en-US" sz="1600"/>
              <a:t>观察：调用</a:t>
            </a:r>
            <a:r>
              <a:rPr lang="en-US" altLang="zh-CN" sz="1600"/>
              <a:t>sort</a:t>
            </a:r>
            <a:r>
              <a:rPr lang="zh-CN" altLang="en-US" sz="1600"/>
              <a:t>的时候直接添加</a:t>
            </a:r>
            <a:r>
              <a:rPr lang="en-US" altLang="zh-CN" sz="1600"/>
              <a:t>call sort</a:t>
            </a:r>
            <a:r>
              <a:rPr lang="zh-CN" altLang="en-US" sz="1600"/>
              <a:t>，因为这是一个</a:t>
            </a:r>
            <a:r>
              <a:rPr lang="en-US" altLang="zh-CN" sz="1600"/>
              <a:t>direct jump</a:t>
            </a:r>
            <a:r>
              <a:rPr lang="zh-CN" altLang="en-US" sz="1600"/>
              <a:t>；</a:t>
            </a:r>
            <a:endParaRPr lang="zh-CN" altLang="en-US" sz="1600"/>
          </a:p>
          <a:p>
            <a:r>
              <a:rPr lang="zh-CN" altLang="en-US" sz="1600"/>
              <a:t>而调用</a:t>
            </a:r>
            <a:r>
              <a:rPr lang="en-US" altLang="zh-CN" sz="1600"/>
              <a:t>lt</a:t>
            </a:r>
            <a:r>
              <a:rPr lang="zh-CN" altLang="en-US" sz="1600"/>
              <a:t>和</a:t>
            </a:r>
            <a:r>
              <a:rPr lang="en-US" altLang="zh-CN" sz="1600"/>
              <a:t>gt</a:t>
            </a:r>
            <a:r>
              <a:rPr lang="zh-CN" altLang="en-US" sz="1600"/>
              <a:t>的时候需要</a:t>
            </a:r>
            <a:r>
              <a:rPr lang="en-US" altLang="zh-CN" sz="1600"/>
              <a:t>call label 17</a:t>
            </a:r>
            <a:r>
              <a:rPr lang="zh-CN" altLang="en-US" sz="1600"/>
              <a:t>，因为是一个非直接跳转</a:t>
            </a:r>
            <a:r>
              <a:rPr lang="en-US" altLang="zh-CN" sz="1600"/>
              <a:t>(</a:t>
            </a:r>
            <a:r>
              <a:rPr lang="zh-CN" altLang="en-US" sz="1600"/>
              <a:t>函数指针</a:t>
            </a:r>
            <a:r>
              <a:rPr lang="en-US" altLang="zh-CN" sz="1600"/>
              <a:t>)</a:t>
            </a:r>
            <a:r>
              <a:rPr lang="zh-CN" altLang="en-US" sz="1600"/>
              <a:t>，需要制定跳转的</a:t>
            </a:r>
            <a:r>
              <a:rPr lang="en-US" altLang="zh-CN" sz="1600"/>
              <a:t>dst</a:t>
            </a:r>
            <a:r>
              <a:rPr lang="zh-CN" altLang="en-US" sz="1600"/>
              <a:t>。注意每次</a:t>
            </a:r>
            <a:r>
              <a:rPr lang="en-US" altLang="zh-CN" sz="1600"/>
              <a:t>call</a:t>
            </a:r>
            <a:r>
              <a:rPr lang="zh-CN" altLang="en-US" sz="1600"/>
              <a:t>的时候应该跳转到函数的</a:t>
            </a:r>
            <a:r>
              <a:rPr lang="en-US" altLang="zh-CN" sz="1600"/>
              <a:t>entry</a:t>
            </a:r>
            <a:r>
              <a:rPr lang="zh-CN" altLang="en-US" sz="1600"/>
              <a:t>位置。</a:t>
            </a:r>
            <a:endParaRPr lang="zh-CN" altLang="en-US" sz="1600"/>
          </a:p>
          <a:p>
            <a:endParaRPr lang="zh-CN" altLang="en-US" sz="1600"/>
          </a:p>
        </p:txBody>
      </p:sp>
      <p:sp>
        <p:nvSpPr>
          <p:cNvPr id="3" name="文本框 2"/>
          <p:cNvSpPr txBox="1"/>
          <p:nvPr/>
        </p:nvSpPr>
        <p:spPr>
          <a:xfrm>
            <a:off x="658495" y="1075055"/>
            <a:ext cx="8333740" cy="337185"/>
          </a:xfrm>
          <a:prstGeom prst="rect">
            <a:avLst/>
          </a:prstGeom>
          <a:noFill/>
        </p:spPr>
        <p:txBody>
          <a:bodyPr wrap="square" rtlCol="0">
            <a:spAutoFit/>
          </a:bodyPr>
          <a:p>
            <a:r>
              <a:rPr lang="zh-CN" altLang="en-US" sz="1600"/>
              <a:t>控制流记录方式：在每一个</a:t>
            </a:r>
            <a:r>
              <a:rPr lang="en-US" altLang="zh-CN" sz="1600"/>
              <a:t>call</a:t>
            </a:r>
            <a:r>
              <a:rPr lang="zh-CN" altLang="en-US" sz="1600"/>
              <a:t>后面添加一个</a:t>
            </a:r>
            <a:r>
              <a:rPr lang="en-US" altLang="zh-CN" sz="1600"/>
              <a:t>ret_label</a:t>
            </a:r>
            <a:r>
              <a:rPr lang="zh-CN" altLang="en-US" sz="1600"/>
              <a:t>。同时每一个</a:t>
            </a:r>
            <a:r>
              <a:rPr lang="en-US" altLang="zh-CN" sz="1600"/>
              <a:t>call</a:t>
            </a:r>
            <a:r>
              <a:rPr lang="zh-CN" altLang="en-US" sz="1600"/>
              <a:t>也应该有一个</a:t>
            </a:r>
            <a:r>
              <a:rPr lang="en-US" altLang="zh-CN" sz="1600"/>
              <a:t>label</a:t>
            </a:r>
            <a:r>
              <a:rPr lang="zh-CN" altLang="en-US" sz="1600"/>
              <a:t>。</a:t>
            </a:r>
            <a:endParaRPr lang="zh-CN" altLang="en-US" sz="1600"/>
          </a:p>
        </p:txBody>
      </p:sp>
      <p:sp>
        <p:nvSpPr>
          <p:cNvPr id="4" name="文本框 3"/>
          <p:cNvSpPr txBox="1"/>
          <p:nvPr/>
        </p:nvSpPr>
        <p:spPr>
          <a:xfrm>
            <a:off x="174625" y="4787265"/>
            <a:ext cx="8817610" cy="583565"/>
          </a:xfrm>
          <a:prstGeom prst="rect">
            <a:avLst/>
          </a:prstGeom>
          <a:noFill/>
        </p:spPr>
        <p:txBody>
          <a:bodyPr wrap="square" rtlCol="0">
            <a:spAutoFit/>
          </a:bodyPr>
          <a:p>
            <a:r>
              <a:rPr lang="zh-CN" altLang="en-US" sz="1600"/>
              <a:t>图中调用了</a:t>
            </a:r>
            <a:r>
              <a:rPr lang="en-US" altLang="zh-CN" sz="1600"/>
              <a:t>2</a:t>
            </a:r>
            <a:r>
              <a:rPr lang="zh-CN" altLang="en-US" sz="1600"/>
              <a:t>次，</a:t>
            </a:r>
            <a:r>
              <a:rPr lang="en-US" altLang="zh-CN" sz="1600"/>
              <a:t>sort</a:t>
            </a:r>
            <a:r>
              <a:rPr lang="zh-CN" altLang="en-US" sz="1600"/>
              <a:t>但是实际上这两次的</a:t>
            </a:r>
            <a:r>
              <a:rPr lang="en-US" altLang="zh-CN" sz="1600"/>
              <a:t>call</a:t>
            </a:r>
            <a:r>
              <a:rPr lang="zh-CN" altLang="en-US" sz="1600"/>
              <a:t>和</a:t>
            </a:r>
            <a:r>
              <a:rPr lang="en-US" altLang="zh-CN" sz="1600"/>
              <a:t>retlabel</a:t>
            </a:r>
            <a:r>
              <a:rPr lang="zh-CN" altLang="en-US" sz="1600"/>
              <a:t>完全相同，可能发生只调用一次</a:t>
            </a:r>
            <a:r>
              <a:rPr lang="en-US" altLang="zh-CN" sz="1600"/>
              <a:t>sort</a:t>
            </a:r>
            <a:r>
              <a:rPr lang="zh-CN" altLang="en-US" sz="1600"/>
              <a:t>的攻击。同时，对于两个函数指针的指针也存在类似的问题。</a:t>
            </a:r>
            <a:endParaRPr lang="zh-CN" altLang="en-US" sz="1600"/>
          </a:p>
        </p:txBody>
      </p:sp>
    </p:spTree>
  </p:cSld>
  <p:clrMapOvr>
    <a:masterClrMapping/>
  </p:clrMapOvr>
  <p:transition advClick="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CFI: Control Flow Enforcement</a:t>
            </a:r>
            <a:endParaRPr lang="zh-CN" altLang="en-US" dirty="0"/>
          </a:p>
        </p:txBody>
      </p:sp>
      <p:sp>
        <p:nvSpPr>
          <p:cNvPr id="3" name="内容占位符 2"/>
          <p:cNvSpPr>
            <a:spLocks noGrp="1"/>
          </p:cNvSpPr>
          <p:nvPr>
            <p:ph idx="1"/>
          </p:nvPr>
        </p:nvSpPr>
        <p:spPr/>
        <p:txBody>
          <a:bodyPr>
            <a:noAutofit/>
          </a:bodyPr>
          <a:lstStyle/>
          <a:p>
            <a:r>
              <a:rPr lang="en-US" altLang="zh-CN" sz="2400" dirty="0"/>
              <a:t>For each control transfer, determine statically its possible destination(s)</a:t>
            </a:r>
            <a:endParaRPr lang="en-US" altLang="zh-CN" sz="2400" dirty="0"/>
          </a:p>
          <a:p>
            <a:r>
              <a:rPr lang="en-US" altLang="zh-CN" sz="2400" dirty="0"/>
              <a:t>Insert a </a:t>
            </a:r>
            <a:r>
              <a:rPr lang="en-US" altLang="zh-CN" sz="2400" dirty="0">
                <a:solidFill>
                  <a:srgbClr val="C00000"/>
                </a:solidFill>
              </a:rPr>
              <a:t>unique bit pattern at every destination</a:t>
            </a:r>
            <a:endParaRPr lang="en-US" altLang="zh-CN" sz="2400" dirty="0">
              <a:solidFill>
                <a:srgbClr val="C00000"/>
              </a:solidFill>
            </a:endParaRPr>
          </a:p>
          <a:p>
            <a:pPr lvl="1"/>
            <a:r>
              <a:rPr lang="en-US" altLang="zh-CN" sz="2000" dirty="0"/>
              <a:t>Two destinations are equivalent if CFG contains edges to each from the same source</a:t>
            </a:r>
            <a:endParaRPr lang="en-US" altLang="zh-CN" sz="2000" dirty="0"/>
          </a:p>
          <a:p>
            <a:pPr lvl="2"/>
            <a:r>
              <a:rPr lang="en-US" altLang="zh-CN" dirty="0"/>
              <a:t>This is imprecise</a:t>
            </a:r>
            <a:r>
              <a:rPr lang="en-US" altLang="zh-CN" dirty="0">
                <a:solidFill>
                  <a:schemeClr val="accent2"/>
                </a:solidFill>
              </a:rPr>
              <a:t> </a:t>
            </a:r>
            <a:r>
              <a:rPr lang="en-US" altLang="zh-CN" dirty="0">
                <a:solidFill>
                  <a:schemeClr val="accent1"/>
                </a:solidFill>
              </a:rPr>
              <a:t>(why?)(</a:t>
            </a:r>
            <a:r>
              <a:rPr lang="zh-CN" altLang="en-US" dirty="0">
                <a:solidFill>
                  <a:schemeClr val="accent1"/>
                </a:solidFill>
              </a:rPr>
              <a:t>虽然都可达，但是中间路径可能不同</a:t>
            </a:r>
            <a:r>
              <a:rPr lang="en-US" altLang="zh-CN" dirty="0">
                <a:solidFill>
                  <a:schemeClr val="accent1"/>
                </a:solidFill>
              </a:rPr>
              <a:t>)</a:t>
            </a:r>
            <a:endParaRPr lang="en-US" altLang="zh-CN" dirty="0">
              <a:solidFill>
                <a:schemeClr val="accent1"/>
              </a:solidFill>
            </a:endParaRPr>
          </a:p>
          <a:p>
            <a:pPr lvl="1"/>
            <a:r>
              <a:rPr lang="en-US" altLang="zh-CN" sz="2000" dirty="0"/>
              <a:t>Use </a:t>
            </a:r>
            <a:r>
              <a:rPr lang="en-US" altLang="zh-CN" sz="2000" dirty="0">
                <a:solidFill>
                  <a:srgbClr val="FF0000"/>
                </a:solidFill>
              </a:rPr>
              <a:t>same bit pattern</a:t>
            </a:r>
            <a:r>
              <a:rPr lang="en-US" altLang="zh-CN" sz="2000" dirty="0"/>
              <a:t> for </a:t>
            </a:r>
            <a:r>
              <a:rPr lang="en-US" altLang="zh-CN" sz="2000" dirty="0">
                <a:solidFill>
                  <a:srgbClr val="FF0000"/>
                </a:solidFill>
              </a:rPr>
              <a:t>equivalent destinations</a:t>
            </a:r>
            <a:endParaRPr lang="en-US" altLang="zh-CN" sz="2000" dirty="0">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CFI: Control Flow Enforcement</a:t>
            </a:r>
            <a:endParaRPr lang="zh-CN" altLang="en-US" dirty="0"/>
          </a:p>
        </p:txBody>
      </p:sp>
      <p:sp>
        <p:nvSpPr>
          <p:cNvPr id="3" name="内容占位符 2"/>
          <p:cNvSpPr>
            <a:spLocks noGrp="1"/>
          </p:cNvSpPr>
          <p:nvPr>
            <p:ph idx="1"/>
          </p:nvPr>
        </p:nvSpPr>
        <p:spPr/>
        <p:txBody>
          <a:bodyPr/>
          <a:lstStyle/>
          <a:p>
            <a:r>
              <a:rPr lang="en-US" altLang="zh-CN" dirty="0"/>
              <a:t>Insert binary code that at runtime will check whether the bit pattern of the target instruction matches the pattern of possible destinations</a:t>
            </a:r>
            <a:endParaRPr lang="en-US" altLang="zh-CN" dirty="0"/>
          </a:p>
          <a:p>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CFI: Example of Instrumentation</a:t>
            </a:r>
            <a:endParaRPr kumimoji="1" lang="zh-CN" altLang="en-US" dirty="0"/>
          </a:p>
        </p:txBody>
      </p:sp>
      <p:pic>
        <p:nvPicPr>
          <p:cNvPr id="4" name="图片 3"/>
          <p:cNvPicPr>
            <a:picLocks noChangeAspect="1"/>
          </p:cNvPicPr>
          <p:nvPr/>
        </p:nvPicPr>
        <p:blipFill rotWithShape="1">
          <a:blip r:embed="rId1"/>
          <a:srcRect b="5215"/>
          <a:stretch>
            <a:fillRect/>
          </a:stretch>
        </p:blipFill>
        <p:spPr>
          <a:xfrm>
            <a:off x="1711968" y="1705372"/>
            <a:ext cx="3099418" cy="2661873"/>
          </a:xfrm>
          <a:prstGeom prst="rect">
            <a:avLst/>
          </a:prstGeom>
          <a:ln>
            <a:solidFill>
              <a:schemeClr val="accent5"/>
            </a:solidFill>
          </a:ln>
        </p:spPr>
      </p:pic>
      <p:pic>
        <p:nvPicPr>
          <p:cNvPr id="5" name="图片 4"/>
          <p:cNvPicPr>
            <a:picLocks noChangeAspect="1"/>
          </p:cNvPicPr>
          <p:nvPr/>
        </p:nvPicPr>
        <p:blipFill>
          <a:blip r:embed="rId2"/>
          <a:stretch>
            <a:fillRect/>
          </a:stretch>
        </p:blipFill>
        <p:spPr>
          <a:xfrm>
            <a:off x="5076056" y="1705372"/>
            <a:ext cx="3600400" cy="2180059"/>
          </a:xfrm>
          <a:prstGeom prst="rect">
            <a:avLst/>
          </a:prstGeom>
          <a:ln>
            <a:solidFill>
              <a:schemeClr val="accent5"/>
            </a:solidFill>
          </a:ln>
        </p:spPr>
      </p:pic>
      <p:sp>
        <p:nvSpPr>
          <p:cNvPr id="6" name="矩形 5"/>
          <p:cNvSpPr/>
          <p:nvPr/>
        </p:nvSpPr>
        <p:spPr>
          <a:xfrm>
            <a:off x="467544" y="1705372"/>
            <a:ext cx="1019125" cy="369332"/>
          </a:xfrm>
          <a:prstGeom prst="rect">
            <a:avLst/>
          </a:prstGeom>
        </p:spPr>
        <p:txBody>
          <a:bodyPr wrap="none">
            <a:spAutoFit/>
          </a:bodyPr>
          <a:lstStyle/>
          <a:p>
            <a:r>
              <a:rPr lang="en-US" altLang="zh-CN" b="1" dirty="0">
                <a:solidFill>
                  <a:schemeClr val="accent1"/>
                </a:solidFill>
                <a:latin typeface="等线" panose="02010600030101010101" charset="-122"/>
                <a:cs typeface="Myriad Pro"/>
              </a:rPr>
              <a:t>Original</a:t>
            </a:r>
            <a:endParaRPr lang="zh-CN" altLang="en-US" b="1" dirty="0">
              <a:solidFill>
                <a:schemeClr val="accent1"/>
              </a:solidFill>
              <a:latin typeface="等线" panose="02010600030101010101" charset="-122"/>
              <a:cs typeface="Myriad Pro"/>
            </a:endParaRPr>
          </a:p>
        </p:txBody>
      </p:sp>
      <p:sp>
        <p:nvSpPr>
          <p:cNvPr id="7" name="矩形 6"/>
          <p:cNvSpPr/>
          <p:nvPr/>
        </p:nvSpPr>
        <p:spPr>
          <a:xfrm>
            <a:off x="467544" y="3001516"/>
            <a:ext cx="1029449" cy="369332"/>
          </a:xfrm>
          <a:prstGeom prst="rect">
            <a:avLst/>
          </a:prstGeom>
        </p:spPr>
        <p:txBody>
          <a:bodyPr wrap="none">
            <a:spAutoFit/>
          </a:bodyPr>
          <a:lstStyle/>
          <a:p>
            <a:r>
              <a:rPr lang="en-US" altLang="zh-CN" b="1" dirty="0">
                <a:solidFill>
                  <a:schemeClr val="accent1"/>
                </a:solidFill>
                <a:latin typeface="等线" panose="02010600030101010101" charset="-122"/>
                <a:cs typeface="Myriad Pro"/>
              </a:rPr>
              <a:t>Patched</a:t>
            </a:r>
            <a:endParaRPr lang="zh-CN" altLang="en-US" b="1" dirty="0">
              <a:solidFill>
                <a:schemeClr val="accent1"/>
              </a:solidFill>
              <a:latin typeface="等线" panose="02010600030101010101" charset="-122"/>
              <a:cs typeface="Myriad Pro"/>
            </a:endParaRPr>
          </a:p>
        </p:txBody>
      </p:sp>
      <p:sp>
        <p:nvSpPr>
          <p:cNvPr id="3" name="文本框 2"/>
          <p:cNvSpPr txBox="1"/>
          <p:nvPr/>
        </p:nvSpPr>
        <p:spPr>
          <a:xfrm>
            <a:off x="5292090" y="49530"/>
            <a:ext cx="3757295" cy="829945"/>
          </a:xfrm>
          <a:prstGeom prst="rect">
            <a:avLst/>
          </a:prstGeom>
          <a:noFill/>
        </p:spPr>
        <p:txBody>
          <a:bodyPr wrap="square" rtlCol="0">
            <a:spAutoFit/>
          </a:bodyPr>
          <a:p>
            <a:r>
              <a:rPr lang="en-US" altLang="zh-CN" sz="1600"/>
              <a:t>.data</a:t>
            </a:r>
            <a:r>
              <a:rPr lang="zh-CN" altLang="en-US" sz="1600"/>
              <a:t>区域的</a:t>
            </a:r>
            <a:r>
              <a:rPr lang="en-US" altLang="zh-CN" sz="1600"/>
              <a:t>data</a:t>
            </a:r>
            <a:r>
              <a:rPr lang="zh-CN" altLang="en-US" sz="1600"/>
              <a:t>是不可执行的，但是内嵌在代码段中的</a:t>
            </a:r>
            <a:r>
              <a:rPr lang="en-US" altLang="zh-CN" sz="1600"/>
              <a:t>data</a:t>
            </a:r>
            <a:r>
              <a:rPr lang="zh-CN" altLang="en-US" sz="1600"/>
              <a:t>是可以被执行的，因为是否可执行是以</a:t>
            </a:r>
            <a:r>
              <a:rPr lang="en-US" altLang="zh-CN" sz="1600"/>
              <a:t>PAGE</a:t>
            </a:r>
            <a:r>
              <a:rPr lang="zh-CN" altLang="en-US" sz="1600"/>
              <a:t>为单位的。</a:t>
            </a:r>
            <a:endParaRPr lang="zh-CN" altLang="en-US" sz="1600"/>
          </a:p>
        </p:txBody>
      </p:sp>
      <p:sp>
        <p:nvSpPr>
          <p:cNvPr id="8" name="文本框 7"/>
          <p:cNvSpPr txBox="1"/>
          <p:nvPr/>
        </p:nvSpPr>
        <p:spPr>
          <a:xfrm>
            <a:off x="245745" y="4345305"/>
            <a:ext cx="8638540" cy="829945"/>
          </a:xfrm>
          <a:prstGeom prst="rect">
            <a:avLst/>
          </a:prstGeom>
          <a:noFill/>
        </p:spPr>
        <p:txBody>
          <a:bodyPr wrap="square" rtlCol="0">
            <a:spAutoFit/>
          </a:bodyPr>
          <a:p>
            <a:r>
              <a:rPr lang="zh-CN" altLang="en-US" sz="1600"/>
              <a:t>所加的</a:t>
            </a:r>
            <a:r>
              <a:rPr lang="en-US" altLang="zh-CN" sz="1600"/>
              <a:t>patch</a:t>
            </a:r>
            <a:r>
              <a:rPr lang="zh-CN" altLang="en-US" sz="1600"/>
              <a:t>的作用是检查要跳转的位置是否与</a:t>
            </a:r>
            <a:r>
              <a:rPr lang="en-US" altLang="zh-CN" sz="1600"/>
              <a:t>CFG</a:t>
            </a:r>
            <a:r>
              <a:rPr lang="zh-CN" altLang="en-US" sz="1600"/>
              <a:t>中记录的终点一样。即进行</a:t>
            </a:r>
            <a:r>
              <a:rPr lang="en-US" altLang="zh-CN" sz="1600"/>
              <a:t>runtime</a:t>
            </a:r>
            <a:r>
              <a:rPr lang="zh-CN" altLang="en-US" sz="1600"/>
              <a:t>的</a:t>
            </a:r>
            <a:r>
              <a:rPr lang="en-US" altLang="zh-CN" sz="1600"/>
              <a:t>CFI</a:t>
            </a:r>
            <a:r>
              <a:rPr lang="zh-CN" altLang="en-US" sz="1600"/>
              <a:t>保护。但是这样仍然存在问题，因为并不能保证所有代码段都执行这样的</a:t>
            </a:r>
            <a:r>
              <a:rPr lang="en-US" altLang="zh-CN" sz="1600"/>
              <a:t>patch</a:t>
            </a:r>
            <a:r>
              <a:rPr lang="zh-CN" altLang="en-US" sz="1600"/>
              <a:t>，若有的没有执行这个</a:t>
            </a:r>
            <a:r>
              <a:rPr lang="en-US" altLang="zh-CN" sz="1600"/>
              <a:t>patch</a:t>
            </a:r>
            <a:r>
              <a:rPr lang="zh-CN" altLang="en-US" sz="1600"/>
              <a:t>，那么在运行到</a:t>
            </a:r>
            <a:r>
              <a:rPr lang="en-US" altLang="zh-CN" sz="1600"/>
              <a:t>data 12345678h</a:t>
            </a:r>
            <a:r>
              <a:rPr lang="zh-CN" altLang="en-US" sz="1600"/>
              <a:t>是就会报错。</a:t>
            </a:r>
            <a:endParaRPr lang="zh-CN" altLang="en-US" sz="1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CFI: Example of Instrumentation</a:t>
            </a:r>
            <a:endParaRPr kumimoji="1" lang="zh-CN" altLang="en-US" dirty="0"/>
          </a:p>
        </p:txBody>
      </p:sp>
      <p:pic>
        <p:nvPicPr>
          <p:cNvPr id="4" name="图片 3"/>
          <p:cNvPicPr>
            <a:picLocks noChangeAspect="1"/>
          </p:cNvPicPr>
          <p:nvPr/>
        </p:nvPicPr>
        <p:blipFill>
          <a:blip r:embed="rId1"/>
          <a:stretch>
            <a:fillRect/>
          </a:stretch>
        </p:blipFill>
        <p:spPr>
          <a:xfrm>
            <a:off x="457200" y="1849388"/>
            <a:ext cx="8229600" cy="1235017"/>
          </a:xfrm>
          <a:prstGeom prst="rect">
            <a:avLst/>
          </a:prstGeom>
          <a:ln>
            <a:solidFill>
              <a:schemeClr val="accent5"/>
            </a:solidFill>
          </a:ln>
        </p:spPr>
      </p:pic>
      <p:sp>
        <p:nvSpPr>
          <p:cNvPr id="5" name="矩形 4"/>
          <p:cNvSpPr/>
          <p:nvPr/>
        </p:nvSpPr>
        <p:spPr>
          <a:xfrm>
            <a:off x="570744" y="4657700"/>
            <a:ext cx="8270213" cy="400110"/>
          </a:xfrm>
          <a:prstGeom prst="rect">
            <a:avLst/>
          </a:prstGeom>
        </p:spPr>
        <p:txBody>
          <a:bodyPr wrap="none">
            <a:spAutoFit/>
          </a:bodyPr>
          <a:lstStyle/>
          <a:p>
            <a:r>
              <a:rPr lang="en-US" altLang="zh-CN" sz="2000" b="1" dirty="0" err="1">
                <a:solidFill>
                  <a:schemeClr val="accent1"/>
                </a:solidFill>
                <a:latin typeface="Arial" panose="020B0604020202020204" pitchFamily="34" charset="0"/>
                <a:cs typeface="Arial" panose="020B0604020202020204" pitchFamily="34" charset="0"/>
              </a:rPr>
              <a:t>Prefetchnta</a:t>
            </a:r>
            <a:r>
              <a:rPr lang="en-US" altLang="zh-CN" sz="2000" dirty="0">
                <a:solidFill>
                  <a:schemeClr val="accent1"/>
                </a:solidFill>
                <a:latin typeface="Arial" panose="020B0604020202020204" pitchFamily="34" charset="0"/>
                <a:cs typeface="Arial" panose="020B0604020202020204" pitchFamily="34" charset="0"/>
              </a:rPr>
              <a:t>: </a:t>
            </a:r>
            <a:r>
              <a:rPr lang="en-US" altLang="zh-CN" sz="2000" dirty="0" err="1">
                <a:solidFill>
                  <a:schemeClr val="accent1"/>
                </a:solidFill>
                <a:latin typeface="Arial" panose="020B0604020202020204" pitchFamily="34" charset="0"/>
                <a:cs typeface="Arial" panose="020B0604020202020204" pitchFamily="34" charset="0"/>
              </a:rPr>
              <a:t>prefetch</a:t>
            </a:r>
            <a:r>
              <a:rPr lang="en-US" altLang="zh-CN" sz="2000" dirty="0">
                <a:solidFill>
                  <a:schemeClr val="accent1"/>
                </a:solidFill>
                <a:latin typeface="Arial" panose="020B0604020202020204" pitchFamily="34" charset="0"/>
                <a:cs typeface="Arial" panose="020B0604020202020204" pitchFamily="34" charset="0"/>
              </a:rPr>
              <a:t> memory to cache. Become a </a:t>
            </a:r>
            <a:r>
              <a:rPr lang="en-US" altLang="zh-CN" sz="2000" i="1" dirty="0" err="1">
                <a:solidFill>
                  <a:srgbClr val="0432FF"/>
                </a:solidFill>
                <a:latin typeface="Arial" panose="020B0604020202020204" pitchFamily="34" charset="0"/>
                <a:cs typeface="Arial" panose="020B0604020202020204" pitchFamily="34" charset="0"/>
              </a:rPr>
              <a:t>nop</a:t>
            </a:r>
            <a:r>
              <a:rPr lang="en-US" altLang="zh-CN" sz="2000" dirty="0">
                <a:solidFill>
                  <a:schemeClr val="accent1"/>
                </a:solidFill>
                <a:latin typeface="Arial" panose="020B0604020202020204" pitchFamily="34" charset="0"/>
                <a:cs typeface="Arial" panose="020B0604020202020204" pitchFamily="34" charset="0"/>
              </a:rPr>
              <a:t> if not available.</a:t>
            </a:r>
            <a:endParaRPr lang="zh-CN" altLang="en-US" sz="2000" dirty="0">
              <a:solidFill>
                <a:schemeClr val="accent1"/>
              </a:solidFill>
              <a:latin typeface="Arial" panose="020B0604020202020204" pitchFamily="34" charset="0"/>
              <a:cs typeface="Arial" panose="020B0604020202020204" pitchFamily="34" charset="0"/>
            </a:endParaRPr>
          </a:p>
        </p:txBody>
      </p:sp>
      <p:sp>
        <p:nvSpPr>
          <p:cNvPr id="3" name="文本框 2"/>
          <p:cNvSpPr txBox="1"/>
          <p:nvPr/>
        </p:nvSpPr>
        <p:spPr>
          <a:xfrm>
            <a:off x="333375" y="3311525"/>
            <a:ext cx="8649970" cy="829945"/>
          </a:xfrm>
          <a:prstGeom prst="rect">
            <a:avLst/>
          </a:prstGeom>
          <a:noFill/>
        </p:spPr>
        <p:txBody>
          <a:bodyPr wrap="square" rtlCol="0">
            <a:spAutoFit/>
          </a:bodyPr>
          <a:p>
            <a:r>
              <a:rPr lang="zh-CN" altLang="en-US" sz="1600"/>
              <a:t>使用</a:t>
            </a:r>
            <a:r>
              <a:rPr lang="en-US" altLang="zh-CN" sz="1600"/>
              <a:t>prefetchnta</a:t>
            </a:r>
            <a:r>
              <a:rPr lang="zh-CN" altLang="en-US" sz="1600"/>
              <a:t>解决了前面提到的</a:t>
            </a:r>
            <a:r>
              <a:rPr lang="en-US" altLang="zh-CN" sz="1600"/>
              <a:t>patch</a:t>
            </a:r>
            <a:r>
              <a:rPr lang="zh-CN" altLang="en-US" sz="1600"/>
              <a:t>引起的不兼容问题。但是另一个问题是，这样做的话，即使是一个没有进行</a:t>
            </a:r>
            <a:r>
              <a:rPr lang="en-US" altLang="zh-CN" sz="1600"/>
              <a:t>patch</a:t>
            </a:r>
            <a:r>
              <a:rPr lang="zh-CN" altLang="en-US" sz="1600"/>
              <a:t>的攻击程序也可以进行</a:t>
            </a:r>
            <a:r>
              <a:rPr lang="en-US" altLang="zh-CN" sz="1600"/>
              <a:t>CF</a:t>
            </a:r>
            <a:r>
              <a:rPr lang="zh-CN" altLang="en-US" sz="1600"/>
              <a:t>的修改了，那么就相当于没有进行</a:t>
            </a:r>
            <a:r>
              <a:rPr lang="en-US" altLang="zh-CN" sz="1600"/>
              <a:t>CFI</a:t>
            </a:r>
            <a:r>
              <a:rPr lang="zh-CN" altLang="en-US" sz="1600"/>
              <a:t>检查。所以这里为了兼容性牺牲了一定的安全性。</a:t>
            </a:r>
            <a:endParaRPr lang="zh-CN" altLang="en-US"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CFI: Preventing Circumvention</a:t>
            </a:r>
            <a:endParaRPr lang="zh-CN" altLang="en-US" dirty="0"/>
          </a:p>
        </p:txBody>
      </p:sp>
      <p:sp>
        <p:nvSpPr>
          <p:cNvPr id="3" name="内容占位符 2"/>
          <p:cNvSpPr>
            <a:spLocks noGrp="1"/>
          </p:cNvSpPr>
          <p:nvPr>
            <p:ph idx="1"/>
          </p:nvPr>
        </p:nvSpPr>
        <p:spPr/>
        <p:txBody>
          <a:bodyPr>
            <a:noAutofit/>
          </a:bodyPr>
          <a:lstStyle/>
          <a:p>
            <a:r>
              <a:rPr lang="en-US" altLang="zh-CN" sz="2000" dirty="0"/>
              <a:t>Unique IDs</a:t>
            </a:r>
            <a:endParaRPr lang="en-US" altLang="zh-CN" sz="2000" dirty="0"/>
          </a:p>
          <a:p>
            <a:pPr lvl="1"/>
            <a:r>
              <a:rPr lang="en-US" altLang="zh-CN" sz="1800" dirty="0"/>
              <a:t>Bit patterns chosen as destination IDs must not appear anywhere else in the code memory except ID checks</a:t>
            </a:r>
            <a:endParaRPr lang="en-US" altLang="zh-CN" sz="1800" dirty="0"/>
          </a:p>
          <a:p>
            <a:r>
              <a:rPr lang="en-US" altLang="zh-CN" sz="2000" dirty="0"/>
              <a:t>Non-writable code</a:t>
            </a:r>
            <a:endParaRPr lang="en-US" altLang="zh-CN" sz="2000" dirty="0"/>
          </a:p>
          <a:p>
            <a:pPr lvl="1"/>
            <a:r>
              <a:rPr lang="en-US" altLang="zh-CN" sz="1800" dirty="0"/>
              <a:t>Program should not modify code memory at runtime</a:t>
            </a:r>
            <a:endParaRPr lang="en-US" altLang="zh-CN" sz="1800" dirty="0"/>
          </a:p>
          <a:p>
            <a:pPr lvl="2"/>
            <a:r>
              <a:rPr lang="en-US" altLang="zh-CN" sz="1600" dirty="0"/>
              <a:t>What about run-time code generation and self-modification?</a:t>
            </a:r>
            <a:endParaRPr lang="en-US" altLang="zh-CN" sz="1600" dirty="0"/>
          </a:p>
          <a:p>
            <a:r>
              <a:rPr lang="en-US" altLang="zh-CN" sz="2000" dirty="0"/>
              <a:t>Non-executable data</a:t>
            </a:r>
            <a:endParaRPr lang="en-US" altLang="zh-CN" sz="2000" dirty="0"/>
          </a:p>
          <a:p>
            <a:pPr lvl="1"/>
            <a:r>
              <a:rPr lang="en-US" altLang="zh-CN" sz="1800" dirty="0"/>
              <a:t>Program should not execute data as if it were code</a:t>
            </a:r>
            <a:endParaRPr lang="en-US" altLang="zh-CN" sz="1800" dirty="0"/>
          </a:p>
          <a:p>
            <a:r>
              <a:rPr lang="en-US" altLang="zh-CN" sz="2000" dirty="0"/>
              <a:t>Enforcement: hardware support + prohibit system calls that change protection state + verification at load-time</a:t>
            </a:r>
            <a:endParaRPr lang="en-US" altLang="zh-CN" sz="2000" dirty="0"/>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Improving CFI Precision</a:t>
            </a:r>
            <a:endParaRPr lang="zh-CN" altLang="en-US" dirty="0"/>
          </a:p>
        </p:txBody>
      </p:sp>
      <p:sp>
        <p:nvSpPr>
          <p:cNvPr id="3" name="内容占位符 2"/>
          <p:cNvSpPr>
            <a:spLocks noGrp="1"/>
          </p:cNvSpPr>
          <p:nvPr>
            <p:ph idx="1"/>
          </p:nvPr>
        </p:nvSpPr>
        <p:spPr>
          <a:xfrm>
            <a:off x="457200" y="1333500"/>
            <a:ext cx="8229600" cy="4188295"/>
          </a:xfrm>
        </p:spPr>
        <p:txBody>
          <a:bodyPr>
            <a:normAutofit/>
          </a:bodyPr>
          <a:lstStyle/>
          <a:p>
            <a:r>
              <a:rPr lang="en-US" altLang="zh-CN" dirty="0"/>
              <a:t>Suppose a call from A goes to C, and a call from B goes to either C, or D </a:t>
            </a:r>
            <a:r>
              <a:rPr lang="en-US" altLang="zh-CN" dirty="0">
                <a:solidFill>
                  <a:schemeClr val="accent1"/>
                </a:solidFill>
              </a:rPr>
              <a:t>(when can this happen?)</a:t>
            </a:r>
            <a:endParaRPr lang="en-US" altLang="zh-CN" dirty="0">
              <a:solidFill>
                <a:schemeClr val="accent1"/>
              </a:solidFill>
            </a:endParaRPr>
          </a:p>
          <a:p>
            <a:pPr lvl="1"/>
            <a:r>
              <a:rPr lang="en-US" altLang="zh-CN" dirty="0"/>
              <a:t>CFI will use the </a:t>
            </a:r>
            <a:r>
              <a:rPr lang="en-US" altLang="zh-CN" dirty="0">
                <a:solidFill>
                  <a:srgbClr val="FF0000"/>
                </a:solidFill>
              </a:rPr>
              <a:t>same tag</a:t>
            </a:r>
            <a:r>
              <a:rPr lang="en-US" altLang="zh-CN" dirty="0"/>
              <a:t> for C and D, but this allows an "invalid" call from A to D</a:t>
            </a:r>
            <a:endParaRPr lang="en-US" altLang="zh-CN" dirty="0"/>
          </a:p>
          <a:p>
            <a:pPr lvl="1"/>
            <a:r>
              <a:rPr lang="en-US" altLang="zh-CN" dirty="0"/>
              <a:t>Possible solution: duplicate code or inline</a:t>
            </a:r>
            <a:endParaRPr lang="en-US" altLang="zh-CN" dirty="0"/>
          </a:p>
          <a:p>
            <a:pPr lvl="1"/>
            <a:r>
              <a:rPr lang="en-US" altLang="zh-CN" dirty="0"/>
              <a:t>Possible solution: </a:t>
            </a:r>
            <a:r>
              <a:rPr lang="en-US" altLang="zh-CN" dirty="0">
                <a:solidFill>
                  <a:srgbClr val="FF0000"/>
                </a:solidFill>
              </a:rPr>
              <a:t>multiple tags</a:t>
            </a:r>
            <a:endParaRPr lang="en-US" altLang="zh-CN" dirty="0">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Improving CFI Precision</a:t>
            </a:r>
            <a:endParaRPr lang="zh-CN" altLang="en-US" dirty="0"/>
          </a:p>
        </p:txBody>
      </p:sp>
      <p:sp>
        <p:nvSpPr>
          <p:cNvPr id="3" name="内容占位符 2"/>
          <p:cNvSpPr>
            <a:spLocks noGrp="1"/>
          </p:cNvSpPr>
          <p:nvPr>
            <p:ph idx="1"/>
          </p:nvPr>
        </p:nvSpPr>
        <p:spPr/>
        <p:txBody>
          <a:bodyPr/>
          <a:lstStyle/>
          <a:p>
            <a:r>
              <a:rPr lang="en-US" altLang="zh-CN" dirty="0"/>
              <a:t>Function F is called first from A, then from B; what's a valid destination for its return?</a:t>
            </a:r>
            <a:endParaRPr lang="en-US" altLang="zh-CN" dirty="0"/>
          </a:p>
          <a:p>
            <a:pPr lvl="1"/>
            <a:r>
              <a:rPr lang="en-US" altLang="zh-CN" dirty="0"/>
              <a:t>CFI will use the same tag for both call sites, but this allows F to return to B after being called from A</a:t>
            </a:r>
            <a:endParaRPr lang="en-US" altLang="zh-CN" dirty="0"/>
          </a:p>
          <a:p>
            <a:pPr lvl="1"/>
            <a:r>
              <a:rPr lang="en-US" altLang="zh-CN" dirty="0"/>
              <a:t>Solution: </a:t>
            </a:r>
            <a:r>
              <a:rPr lang="en-US" altLang="zh-CN" dirty="0">
                <a:solidFill>
                  <a:srgbClr val="C00000"/>
                </a:solidFill>
              </a:rPr>
              <a:t>shadow call stack</a:t>
            </a:r>
            <a:endParaRPr lang="zh-CN" altLang="en-US" dirty="0">
              <a:solidFill>
                <a:srgbClr val="C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custDataLst>
              <p:tags r:id="rId1"/>
            </p:custDataLst>
          </p:nvPr>
        </p:nvPicPr>
        <p:blipFill>
          <a:blip r:embed="rId2" cstate="print"/>
          <a:srcRect/>
          <a:stretch>
            <a:fillRect/>
          </a:stretch>
        </p:blipFill>
        <p:spPr bwMode="auto">
          <a:xfrm>
            <a:off x="971600" y="-390"/>
            <a:ext cx="7185040" cy="5704282"/>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Shadow Stack</a:t>
            </a:r>
            <a:endParaRPr lang="zh-CN" altLang="en-US" dirty="0"/>
          </a:p>
        </p:txBody>
      </p:sp>
      <p:sp>
        <p:nvSpPr>
          <p:cNvPr id="3" name="内容占位符 2"/>
          <p:cNvSpPr>
            <a:spLocks noGrp="1"/>
          </p:cNvSpPr>
          <p:nvPr>
            <p:ph idx="1"/>
          </p:nvPr>
        </p:nvSpPr>
        <p:spPr/>
        <p:txBody>
          <a:bodyPr>
            <a:normAutofit/>
          </a:bodyPr>
          <a:lstStyle/>
          <a:p>
            <a:r>
              <a:rPr lang="en-US" altLang="zh-CN" dirty="0"/>
              <a:t>A shadow stack is a </a:t>
            </a:r>
            <a:r>
              <a:rPr lang="en-US" altLang="zh-CN" dirty="0">
                <a:solidFill>
                  <a:srgbClr val="FF0000"/>
                </a:solidFill>
              </a:rPr>
              <a:t>second stack</a:t>
            </a:r>
            <a:r>
              <a:rPr lang="en-US" altLang="zh-CN" dirty="0"/>
              <a:t> for the program</a:t>
            </a:r>
            <a:endParaRPr lang="en-US" altLang="zh-CN" dirty="0"/>
          </a:p>
          <a:p>
            <a:pPr lvl="1"/>
            <a:r>
              <a:rPr lang="en-US" altLang="zh-CN" dirty="0"/>
              <a:t>Used exclusively for control transfer operations</a:t>
            </a:r>
            <a:endParaRPr lang="en-US" altLang="zh-CN" dirty="0"/>
          </a:p>
          <a:p>
            <a:pPr lvl="1"/>
            <a:r>
              <a:rPr lang="en-US" altLang="zh-CN" dirty="0"/>
              <a:t>Is </a:t>
            </a:r>
            <a:r>
              <a:rPr lang="en-US" altLang="zh-CN" dirty="0">
                <a:solidFill>
                  <a:srgbClr val="FF0000"/>
                </a:solidFill>
              </a:rPr>
              <a:t>separate from the data stack</a:t>
            </a:r>
            <a:r>
              <a:rPr lang="en-US" altLang="zh-CN" dirty="0"/>
              <a:t> </a:t>
            </a:r>
            <a:endParaRPr lang="en-US" altLang="zh-CN" dirty="0"/>
          </a:p>
          <a:p>
            <a:pPr lvl="1"/>
            <a:r>
              <a:rPr lang="en-US" altLang="zh-CN" dirty="0"/>
              <a:t>Can be enabled for operation individually in user mode or supervisor mode</a:t>
            </a:r>
            <a:endParaRPr lang="en-US" altLang="zh-CN"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sp>
        <p:nvSpPr>
          <p:cNvPr id="5" name="文本框 4"/>
          <p:cNvSpPr txBox="1"/>
          <p:nvPr/>
        </p:nvSpPr>
        <p:spPr>
          <a:xfrm>
            <a:off x="107315" y="2818765"/>
            <a:ext cx="8907780" cy="1076325"/>
          </a:xfrm>
          <a:prstGeom prst="rect">
            <a:avLst/>
          </a:prstGeom>
          <a:noFill/>
        </p:spPr>
        <p:txBody>
          <a:bodyPr wrap="square" rtlCol="0">
            <a:spAutoFit/>
          </a:bodyPr>
          <a:p>
            <a:r>
              <a:rPr lang="en-US" altLang="zh-CN" sz="1600"/>
              <a:t>call stack</a:t>
            </a:r>
            <a:r>
              <a:rPr lang="zh-CN" altLang="en-US" sz="1600"/>
              <a:t>作用是用于在同一个函数被不同的函数调用的时候确定最终的返回地址。对于内存中的栈，其即可能存储一个变量，也可能存储一些</a:t>
            </a:r>
            <a:r>
              <a:rPr lang="en-US" altLang="zh-CN" sz="1600"/>
              <a:t>ret addr</a:t>
            </a:r>
            <a:r>
              <a:rPr lang="zh-CN" altLang="en-US" sz="1600"/>
              <a:t>。而对于</a:t>
            </a:r>
            <a:r>
              <a:rPr lang="en-US" altLang="zh-CN" sz="1600"/>
              <a:t>call stack</a:t>
            </a:r>
            <a:r>
              <a:rPr lang="zh-CN" altLang="en-US" sz="1600"/>
              <a:t>，只会在要向内存栈中</a:t>
            </a:r>
            <a:r>
              <a:rPr lang="en-US" altLang="zh-CN" sz="1600"/>
              <a:t>push</a:t>
            </a:r>
            <a:r>
              <a:rPr lang="zh-CN" altLang="en-US" sz="1600"/>
              <a:t>一个</a:t>
            </a:r>
            <a:r>
              <a:rPr lang="en-US" altLang="zh-CN" sz="1600"/>
              <a:t>ret addr</a:t>
            </a:r>
            <a:r>
              <a:rPr lang="zh-CN" altLang="en-US" sz="1600"/>
              <a:t>的时候，同时向</a:t>
            </a:r>
            <a:r>
              <a:rPr lang="en-US" altLang="zh-CN" sz="1600"/>
              <a:t>call stack</a:t>
            </a:r>
            <a:r>
              <a:rPr lang="zh-CN" altLang="en-US" sz="1600"/>
              <a:t>里面</a:t>
            </a:r>
            <a:r>
              <a:rPr lang="en-US" altLang="zh-CN" sz="1600"/>
              <a:t>push</a:t>
            </a:r>
            <a:r>
              <a:rPr lang="zh-CN" altLang="en-US" sz="1600"/>
              <a:t>一个</a:t>
            </a:r>
            <a:r>
              <a:rPr lang="en-US" altLang="zh-CN" sz="1600"/>
              <a:t>ret addr</a:t>
            </a:r>
            <a:r>
              <a:rPr lang="zh-CN" altLang="en-US" sz="1600"/>
              <a:t>。所以在最终返回的时候，将</a:t>
            </a:r>
            <a:r>
              <a:rPr lang="en-US" altLang="zh-CN" sz="1600"/>
              <a:t>call </a:t>
            </a:r>
            <a:r>
              <a:rPr lang="zh-CN" altLang="en-US" sz="1600"/>
              <a:t>和内存</a:t>
            </a:r>
            <a:r>
              <a:rPr lang="en-US" altLang="zh-CN" sz="1600"/>
              <a:t>stack</a:t>
            </a:r>
            <a:r>
              <a:rPr lang="zh-CN" altLang="en-US" sz="1600"/>
              <a:t>同时</a:t>
            </a:r>
            <a:r>
              <a:rPr lang="en-US" altLang="zh-CN" sz="1600"/>
              <a:t>pop</a:t>
            </a:r>
            <a:r>
              <a:rPr lang="zh-CN" altLang="en-US" sz="1600"/>
              <a:t>，若两个</a:t>
            </a:r>
            <a:r>
              <a:rPr lang="en-US" altLang="zh-CN" sz="1600"/>
              <a:t>ret label</a:t>
            </a:r>
            <a:r>
              <a:rPr lang="zh-CN" altLang="en-US" sz="1600"/>
              <a:t>对应的</a:t>
            </a:r>
            <a:r>
              <a:rPr lang="en-US" altLang="zh-CN" sz="1600"/>
              <a:t>addr</a:t>
            </a:r>
            <a:r>
              <a:rPr lang="zh-CN" altLang="en-US" sz="1600"/>
              <a:t>相同才跳转，否则不跳转。</a:t>
            </a:r>
            <a:endParaRPr lang="zh-CN" altLang="en-US" sz="1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Shadow Stack Mode</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sz="2000" dirty="0"/>
              <a:t>CALL instruction</a:t>
            </a:r>
            <a:endParaRPr lang="en-US" altLang="zh-CN" sz="2000" dirty="0"/>
          </a:p>
          <a:p>
            <a:pPr lvl="1"/>
            <a:r>
              <a:rPr lang="en-US" altLang="zh-CN" sz="2000" dirty="0"/>
              <a:t>Pushes the return address on both the data and shadow stack</a:t>
            </a:r>
            <a:endParaRPr lang="en-US" altLang="zh-CN" sz="2000" dirty="0"/>
          </a:p>
          <a:p>
            <a:r>
              <a:rPr lang="en-US" altLang="zh-CN" sz="2000" dirty="0"/>
              <a:t>RET instruction</a:t>
            </a:r>
            <a:endParaRPr lang="en-US" altLang="zh-CN" sz="2000" dirty="0"/>
          </a:p>
          <a:p>
            <a:pPr lvl="1"/>
            <a:r>
              <a:rPr lang="en-US" altLang="zh-CN" sz="2000" dirty="0"/>
              <a:t>Pops the return address from both stacks and compares them </a:t>
            </a:r>
            <a:endParaRPr lang="en-US" altLang="zh-CN" sz="2000" dirty="0"/>
          </a:p>
          <a:p>
            <a:pPr lvl="1"/>
            <a:r>
              <a:rPr lang="en-US" altLang="zh-CN" sz="2000" dirty="0"/>
              <a:t>If the return addresses from the two stacks do not match, the processor signals a </a:t>
            </a:r>
            <a:r>
              <a:rPr lang="en-US" altLang="zh-CN" sz="2000" dirty="0">
                <a:solidFill>
                  <a:srgbClr val="FF0000"/>
                </a:solidFill>
              </a:rPr>
              <a:t>control protection exception</a:t>
            </a:r>
            <a:r>
              <a:rPr lang="en-US" altLang="zh-CN" sz="2000" dirty="0"/>
              <a:t> (#CP)</a:t>
            </a:r>
            <a:endParaRPr lang="en-US" altLang="zh-CN" sz="2000" dirty="0"/>
          </a:p>
          <a:p>
            <a:endParaRPr lang="en-US" altLang="zh-CN" sz="2200" dirty="0"/>
          </a:p>
          <a:p>
            <a:r>
              <a:rPr lang="en-US" altLang="zh-CN" sz="2200" dirty="0"/>
              <a:t>Note that the shadow stack only holds the return addresses and not parameters passed to the call instruction</a:t>
            </a:r>
            <a:endParaRPr lang="zh-CN" altLang="en-US" sz="2200" dirty="0"/>
          </a:p>
          <a:p>
            <a:endParaRPr lang="zh-CN" altLang="en-US" sz="2000"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Indirect Branch Tracking</a:t>
            </a:r>
            <a:endParaRPr lang="zh-CN" altLang="en-US" dirty="0"/>
          </a:p>
        </p:txBody>
      </p:sp>
      <p:sp>
        <p:nvSpPr>
          <p:cNvPr id="3" name="内容占位符 2"/>
          <p:cNvSpPr>
            <a:spLocks noGrp="1"/>
          </p:cNvSpPr>
          <p:nvPr>
            <p:ph idx="1"/>
          </p:nvPr>
        </p:nvSpPr>
        <p:spPr/>
        <p:txBody>
          <a:bodyPr>
            <a:normAutofit/>
          </a:bodyPr>
          <a:lstStyle/>
          <a:p>
            <a:r>
              <a:rPr lang="en-US" altLang="zh-CN" sz="2000" dirty="0"/>
              <a:t>New instruction: </a:t>
            </a:r>
            <a:r>
              <a:rPr lang="en-US" altLang="zh-CN" sz="2000" b="1" dirty="0"/>
              <a:t>ENDBRANCH</a:t>
            </a:r>
            <a:r>
              <a:rPr lang="zh-CN" altLang="en-US" sz="2000" b="1" dirty="0"/>
              <a:t>（在</a:t>
            </a:r>
            <a:r>
              <a:rPr lang="en-US" altLang="zh-CN" sz="2000" b="1" dirty="0"/>
              <a:t>callee</a:t>
            </a:r>
            <a:r>
              <a:rPr lang="zh-CN" altLang="en-US" sz="2000" b="1" dirty="0"/>
              <a:t>函数头部）</a:t>
            </a:r>
            <a:r>
              <a:rPr lang="en-US" altLang="zh-CN" sz="2000" dirty="0"/>
              <a:t> </a:t>
            </a:r>
            <a:endParaRPr lang="en-US" altLang="zh-CN" sz="2000" dirty="0"/>
          </a:p>
          <a:p>
            <a:pPr lvl="1"/>
            <a:r>
              <a:rPr lang="en-US" altLang="zh-CN" dirty="0">
                <a:solidFill>
                  <a:srgbClr val="FF0000"/>
                </a:solidFill>
              </a:rPr>
              <a:t>Mark valid indirect</a:t>
            </a:r>
            <a:r>
              <a:rPr lang="en-US" altLang="zh-CN" dirty="0"/>
              <a:t> call/</a:t>
            </a:r>
            <a:r>
              <a:rPr lang="en-US" altLang="zh-CN" dirty="0" err="1"/>
              <a:t>jmp</a:t>
            </a:r>
            <a:r>
              <a:rPr lang="en-US" altLang="zh-CN" dirty="0"/>
              <a:t> targets in the program</a:t>
            </a:r>
            <a:endParaRPr lang="en-US" altLang="zh-CN" dirty="0"/>
          </a:p>
          <a:p>
            <a:pPr lvl="1"/>
            <a:r>
              <a:rPr lang="en-US" altLang="zh-CN" dirty="0"/>
              <a:t>Becomes a NOP on legacy processor</a:t>
            </a:r>
            <a:endParaRPr lang="en-US" altLang="zh-CN" dirty="0"/>
          </a:p>
          <a:p>
            <a:pPr lvl="1"/>
            <a:r>
              <a:rPr lang="en-US" altLang="zh-CN" dirty="0"/>
              <a:t>On processors that support CET(control-flow enforcement technology) the ENDBRANCH is still a NOP and is </a:t>
            </a:r>
            <a:r>
              <a:rPr lang="en-US" altLang="zh-CN" dirty="0">
                <a:solidFill>
                  <a:srgbClr val="FF0000"/>
                </a:solidFill>
              </a:rPr>
              <a:t>primarily used as a marker instruction</a:t>
            </a:r>
            <a:r>
              <a:rPr lang="en-US" altLang="zh-CN" dirty="0"/>
              <a:t> by the in-order part of the processor pipeline to detect control flow violations</a:t>
            </a:r>
            <a:endParaRPr lang="en-US" altLang="zh-CN"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71864" y="259773"/>
            <a:ext cx="6800273" cy="519545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1115616" y="5449097"/>
            <a:ext cx="6800273" cy="261610"/>
          </a:xfrm>
          <a:prstGeom prst="rect">
            <a:avLst/>
          </a:prstGeom>
          <a:noFill/>
        </p:spPr>
        <p:txBody>
          <a:bodyPr wrap="square">
            <a:spAutoFit/>
          </a:bodyPr>
          <a:lstStyle/>
          <a:p>
            <a:pPr algn="ctr"/>
            <a:r>
              <a:rPr lang="en-GB" altLang="zh-CN" sz="1050" dirty="0">
                <a:solidFill>
                  <a:schemeClr val="tx1">
                    <a:lumMod val="50000"/>
                    <a:lumOff val="50000"/>
                  </a:schemeClr>
                </a:solidFill>
                <a:hlinkClick r:id="rId2"/>
              </a:rPr>
              <a:t>Intel CET Answers Call to Protect Against Common Malware Threats | Intel Newsroom | Deutschland</a:t>
            </a:r>
            <a:endParaRPr lang="zh-CN" altLang="en-US" sz="1050" dirty="0">
              <a:solidFill>
                <a:schemeClr val="tx1">
                  <a:lumMod val="50000"/>
                  <a:lumOff val="50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WAIT_FOR_ENDBRANCH State</a:t>
            </a:r>
            <a:endParaRPr lang="zh-CN" altLang="en-US" dirty="0"/>
          </a:p>
        </p:txBody>
      </p:sp>
      <p:sp>
        <p:nvSpPr>
          <p:cNvPr id="3" name="内容占位符 2"/>
          <p:cNvSpPr>
            <a:spLocks noGrp="1"/>
          </p:cNvSpPr>
          <p:nvPr>
            <p:ph idx="1"/>
          </p:nvPr>
        </p:nvSpPr>
        <p:spPr/>
        <p:txBody>
          <a:bodyPr>
            <a:normAutofit/>
          </a:bodyPr>
          <a:lstStyle/>
          <a:p>
            <a:r>
              <a:rPr lang="en-US" altLang="zh-CN" dirty="0"/>
              <a:t>The CPU implements a </a:t>
            </a:r>
            <a:r>
              <a:rPr lang="en-US" altLang="zh-CN" dirty="0">
                <a:solidFill>
                  <a:srgbClr val="FF0000"/>
                </a:solidFill>
              </a:rPr>
              <a:t>state machine</a:t>
            </a:r>
            <a:r>
              <a:rPr lang="en-US" altLang="zh-CN" dirty="0"/>
              <a:t> that tracks indirect </a:t>
            </a:r>
            <a:r>
              <a:rPr lang="en-US" altLang="zh-CN" i="1" dirty="0" err="1">
                <a:solidFill>
                  <a:srgbClr val="0096FF"/>
                </a:solidFill>
              </a:rPr>
              <a:t>jmp</a:t>
            </a:r>
            <a:r>
              <a:rPr lang="en-US" altLang="zh-CN" dirty="0"/>
              <a:t> and </a:t>
            </a:r>
            <a:r>
              <a:rPr lang="en-US" altLang="zh-CN" i="1" dirty="0">
                <a:solidFill>
                  <a:srgbClr val="0096FF"/>
                </a:solidFill>
              </a:rPr>
              <a:t>call</a:t>
            </a:r>
            <a:endParaRPr lang="en-US" altLang="zh-CN" i="1" dirty="0">
              <a:solidFill>
                <a:srgbClr val="0096FF"/>
              </a:solidFill>
            </a:endParaRPr>
          </a:p>
          <a:p>
            <a:pPr lvl="1"/>
            <a:r>
              <a:rPr lang="en-US" altLang="zh-CN" dirty="0"/>
              <a:t>When one of these instructions is seen, the state machine moves from </a:t>
            </a:r>
            <a:r>
              <a:rPr lang="en-US" altLang="zh-CN" b="1" dirty="0"/>
              <a:t>IDLE</a:t>
            </a:r>
            <a:r>
              <a:rPr lang="en-US" altLang="zh-CN" dirty="0"/>
              <a:t> to </a:t>
            </a:r>
            <a:r>
              <a:rPr lang="en-US" altLang="zh-CN" b="1" dirty="0"/>
              <a:t>WAIT_FOR_ENDBRANCH</a:t>
            </a:r>
            <a:r>
              <a:rPr lang="en-US" altLang="zh-CN" dirty="0"/>
              <a:t> state</a:t>
            </a:r>
            <a:endParaRPr lang="en-US" altLang="zh-CN" dirty="0"/>
          </a:p>
          <a:p>
            <a:pPr lvl="1"/>
            <a:r>
              <a:rPr lang="en-US" altLang="zh-CN" dirty="0"/>
              <a:t>In </a:t>
            </a:r>
            <a:r>
              <a:rPr lang="en-US" altLang="zh-CN" b="1" dirty="0">
                <a:solidFill>
                  <a:srgbClr val="FF0000"/>
                </a:solidFill>
              </a:rPr>
              <a:t>WAIT_FOR_ENDBRANCH</a:t>
            </a:r>
            <a:r>
              <a:rPr lang="en-US" altLang="zh-CN" dirty="0"/>
              <a:t> state the </a:t>
            </a:r>
            <a:r>
              <a:rPr lang="en-US" altLang="zh-CN" dirty="0">
                <a:solidFill>
                  <a:srgbClr val="FF0000"/>
                </a:solidFill>
              </a:rPr>
              <a:t>next instruction in the program stream must be an </a:t>
            </a:r>
            <a:r>
              <a:rPr lang="en-US" altLang="zh-CN" b="1" dirty="0">
                <a:solidFill>
                  <a:srgbClr val="FF0000"/>
                </a:solidFill>
              </a:rPr>
              <a:t>ENDBRANCH</a:t>
            </a:r>
            <a:endParaRPr lang="en-US" altLang="zh-CN" b="1" dirty="0"/>
          </a:p>
          <a:p>
            <a:pPr lvl="1"/>
            <a:r>
              <a:rPr lang="en-US" altLang="zh-CN" dirty="0"/>
              <a:t>If an </a:t>
            </a:r>
            <a:r>
              <a:rPr lang="en-US" altLang="zh-CN" b="1" dirty="0"/>
              <a:t>ENDBRANCH</a:t>
            </a:r>
            <a:r>
              <a:rPr lang="en-US" altLang="zh-CN" dirty="0"/>
              <a:t> is not seen the processor causes a control protection fault else the state machine moves back to </a:t>
            </a:r>
            <a:r>
              <a:rPr lang="en-US" altLang="zh-CN" b="1" dirty="0">
                <a:solidFill>
                  <a:srgbClr val="FF0000"/>
                </a:solidFill>
              </a:rPr>
              <a:t>IDLE</a:t>
            </a:r>
            <a:r>
              <a:rPr lang="en-US" altLang="zh-CN" dirty="0"/>
              <a:t> state</a:t>
            </a:r>
            <a:endParaRPr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ARM</a:t>
            </a:r>
            <a:r>
              <a:rPr kumimoji="1" lang="zh-CN" altLang="en-US" dirty="0"/>
              <a:t> </a:t>
            </a:r>
            <a:r>
              <a:rPr kumimoji="1" lang="en-US" altLang="zh-CN" dirty="0"/>
              <a:t>BTI</a:t>
            </a:r>
            <a:r>
              <a:rPr kumimoji="1" lang="zh-CN" altLang="en-US" dirty="0"/>
              <a:t> </a:t>
            </a:r>
            <a:r>
              <a:rPr kumimoji="1" lang="en-US" altLang="zh-CN" dirty="0"/>
              <a:t>(</a:t>
            </a:r>
            <a:r>
              <a:rPr lang="en-GB" altLang="zh-CN" dirty="0"/>
              <a:t>Branch Target Instructions</a:t>
            </a:r>
            <a:r>
              <a:rPr lang="en-US" altLang="zh-CN" dirty="0"/>
              <a:t>)</a:t>
            </a:r>
            <a:endParaRPr kumimoji="1"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910419" y="1226175"/>
            <a:ext cx="7323162" cy="42229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CFI: Security Guarantees</a:t>
            </a:r>
            <a:endParaRPr lang="zh-CN" altLang="en-US" dirty="0"/>
          </a:p>
        </p:txBody>
      </p:sp>
      <p:sp>
        <p:nvSpPr>
          <p:cNvPr id="3" name="内容占位符 2"/>
          <p:cNvSpPr>
            <a:spLocks noGrp="1"/>
          </p:cNvSpPr>
          <p:nvPr>
            <p:ph idx="1"/>
          </p:nvPr>
        </p:nvSpPr>
        <p:spPr>
          <a:xfrm>
            <a:off x="457200" y="1333501"/>
            <a:ext cx="8229600" cy="4044280"/>
          </a:xfrm>
        </p:spPr>
        <p:txBody>
          <a:bodyPr>
            <a:normAutofit fontScale="92500" lnSpcReduction="10000"/>
          </a:bodyPr>
          <a:lstStyle/>
          <a:p>
            <a:r>
              <a:rPr lang="en-US" altLang="zh-CN" dirty="0"/>
              <a:t>Effective against attacks based on illegitimate control-flow transfer</a:t>
            </a:r>
            <a:endParaRPr lang="en-US" altLang="zh-CN" dirty="0"/>
          </a:p>
          <a:p>
            <a:pPr lvl="1"/>
            <a:r>
              <a:rPr lang="en-US" altLang="zh-CN" dirty="0"/>
              <a:t>Stack-based buffer overflow, return-to-</a:t>
            </a:r>
            <a:r>
              <a:rPr lang="en-US" altLang="zh-CN" dirty="0" err="1"/>
              <a:t>libc</a:t>
            </a:r>
            <a:r>
              <a:rPr lang="en-US" altLang="zh-CN" dirty="0"/>
              <a:t> exploits, pointer subterfuge</a:t>
            </a:r>
            <a:endParaRPr lang="en-US" altLang="zh-CN" dirty="0"/>
          </a:p>
          <a:p>
            <a:r>
              <a:rPr lang="en-US" altLang="zh-CN" dirty="0">
                <a:solidFill>
                  <a:srgbClr val="FF0000"/>
                </a:solidFill>
              </a:rPr>
              <a:t>Does </a:t>
            </a:r>
            <a:r>
              <a:rPr lang="en-US" altLang="zh-CN" u="sng" dirty="0">
                <a:solidFill>
                  <a:srgbClr val="FF0000"/>
                </a:solidFill>
              </a:rPr>
              <a:t>not</a:t>
            </a:r>
            <a:r>
              <a:rPr lang="en-US" altLang="zh-CN" dirty="0">
                <a:solidFill>
                  <a:srgbClr val="FF0000"/>
                </a:solidFill>
              </a:rPr>
              <a:t> protect against attacks</a:t>
            </a:r>
            <a:r>
              <a:rPr lang="en-US" altLang="zh-CN" dirty="0"/>
              <a:t> that do not violate the program's original CFG</a:t>
            </a:r>
            <a:endParaRPr lang="en-US" altLang="zh-CN" dirty="0"/>
          </a:p>
          <a:p>
            <a:pPr lvl="1"/>
            <a:r>
              <a:rPr lang="en-US" altLang="zh-CN" dirty="0"/>
              <a:t>Incorrect arguments to system calls</a:t>
            </a:r>
            <a:endParaRPr lang="en-US" altLang="zh-CN" dirty="0"/>
          </a:p>
          <a:p>
            <a:pPr lvl="1"/>
            <a:r>
              <a:rPr lang="en-US" altLang="zh-CN" dirty="0"/>
              <a:t>Substitution of file names</a:t>
            </a:r>
            <a:endParaRPr lang="en-US" altLang="zh-CN" dirty="0"/>
          </a:p>
          <a:p>
            <a:pPr lvl="1"/>
            <a:r>
              <a:rPr lang="en-US" altLang="zh-CN" dirty="0"/>
              <a:t>Other data-only attacks</a:t>
            </a:r>
            <a:endParaRPr lang="en-US" altLang="zh-C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a:noFill/>
        </p:spPr>
        <p:txBody>
          <a:bodyPr/>
          <a:lstStyle>
            <a:lvl1pPr>
              <a:defRPr sz="2000">
                <a:solidFill>
                  <a:schemeClr val="bg2"/>
                </a:solidFill>
                <a:latin typeface="Tahoma" panose="020B0604030504040204" pitchFamily="34" charset="0"/>
              </a:defRPr>
            </a:lvl1pPr>
            <a:lvl2pPr marL="619125" indent="-238125">
              <a:defRPr sz="2000">
                <a:solidFill>
                  <a:schemeClr val="bg2"/>
                </a:solidFill>
                <a:latin typeface="Tahoma" panose="020B0604030504040204" pitchFamily="34" charset="0"/>
              </a:defRPr>
            </a:lvl2pPr>
            <a:lvl3pPr marL="952500" indent="-190500">
              <a:defRPr sz="2000">
                <a:solidFill>
                  <a:schemeClr val="bg2"/>
                </a:solidFill>
                <a:latin typeface="Tahoma" panose="020B0604030504040204" pitchFamily="34" charset="0"/>
              </a:defRPr>
            </a:lvl3pPr>
            <a:lvl4pPr marL="1333500" indent="-190500">
              <a:defRPr sz="2000">
                <a:solidFill>
                  <a:schemeClr val="bg2"/>
                </a:solidFill>
                <a:latin typeface="Tahoma" panose="020B0604030504040204" pitchFamily="34" charset="0"/>
              </a:defRPr>
            </a:lvl4pPr>
            <a:lvl5pPr marL="1714500" indent="-190500">
              <a:defRPr sz="2000">
                <a:solidFill>
                  <a:schemeClr val="bg2"/>
                </a:solidFill>
                <a:latin typeface="Tahoma" panose="020B0604030504040204" pitchFamily="34" charset="0"/>
              </a:defRPr>
            </a:lvl5pPr>
            <a:lvl6pPr marL="2095500" indent="-190500" algn="ctr" eaLnBrk="0" fontAlgn="base" hangingPunct="0">
              <a:spcBef>
                <a:spcPct val="20000"/>
              </a:spcBef>
              <a:spcAft>
                <a:spcPct val="0"/>
              </a:spcAft>
              <a:buClr>
                <a:schemeClr val="accent2"/>
              </a:buClr>
              <a:buChar char="•"/>
              <a:defRPr sz="2000">
                <a:solidFill>
                  <a:schemeClr val="bg2"/>
                </a:solidFill>
                <a:latin typeface="Tahoma" panose="020B0604030504040204" pitchFamily="34" charset="0"/>
              </a:defRPr>
            </a:lvl6pPr>
            <a:lvl7pPr marL="2476500" indent="-190500" algn="ctr" eaLnBrk="0" fontAlgn="base" hangingPunct="0">
              <a:spcBef>
                <a:spcPct val="20000"/>
              </a:spcBef>
              <a:spcAft>
                <a:spcPct val="0"/>
              </a:spcAft>
              <a:buClr>
                <a:schemeClr val="accent2"/>
              </a:buClr>
              <a:buChar char="•"/>
              <a:defRPr sz="2000">
                <a:solidFill>
                  <a:schemeClr val="bg2"/>
                </a:solidFill>
                <a:latin typeface="Tahoma" panose="020B0604030504040204" pitchFamily="34" charset="0"/>
              </a:defRPr>
            </a:lvl7pPr>
            <a:lvl8pPr marL="2857500" indent="-190500" algn="ctr" eaLnBrk="0" fontAlgn="base" hangingPunct="0">
              <a:spcBef>
                <a:spcPct val="20000"/>
              </a:spcBef>
              <a:spcAft>
                <a:spcPct val="0"/>
              </a:spcAft>
              <a:buClr>
                <a:schemeClr val="accent2"/>
              </a:buClr>
              <a:buChar char="•"/>
              <a:defRPr sz="2000">
                <a:solidFill>
                  <a:schemeClr val="bg2"/>
                </a:solidFill>
                <a:latin typeface="Tahoma" panose="020B0604030504040204" pitchFamily="34" charset="0"/>
              </a:defRPr>
            </a:lvl8pPr>
            <a:lvl9pPr marL="3238500" indent="-190500" algn="ctr" eaLnBrk="0" fontAlgn="base" hangingPunct="0">
              <a:spcBef>
                <a:spcPct val="20000"/>
              </a:spcBef>
              <a:spcAft>
                <a:spcPct val="0"/>
              </a:spcAft>
              <a:buClr>
                <a:schemeClr val="accent2"/>
              </a:buClr>
              <a:buChar char="•"/>
              <a:defRPr sz="2000">
                <a:solidFill>
                  <a:schemeClr val="bg2"/>
                </a:solidFill>
                <a:latin typeface="Tahoma" panose="020B0604030504040204" pitchFamily="34" charset="0"/>
              </a:defRPr>
            </a:lvl9pPr>
          </a:lstStyle>
          <a:p>
            <a:r>
              <a:rPr lang="en-US" altLang="zh-CN" sz="1000">
                <a:latin typeface="Arial" panose="020B0604020202020204" pitchFamily="34" charset="0"/>
              </a:rPr>
              <a:t>slide </a:t>
            </a:r>
            <a:fld id="{344C38D5-95FD-45F7-95DE-9C8D94EE2374}" type="slidenum">
              <a:rPr lang="en-US" altLang="zh-CN" sz="1000">
                <a:latin typeface="Arial" panose="020B0604020202020204" pitchFamily="34" charset="0"/>
              </a:rPr>
            </a:fld>
            <a:endParaRPr lang="en-US" altLang="zh-CN" sz="1000">
              <a:latin typeface="Arial" panose="020B0604020202020204" pitchFamily="34" charset="0"/>
            </a:endParaRPr>
          </a:p>
        </p:txBody>
      </p:sp>
      <p:sp>
        <p:nvSpPr>
          <p:cNvPr id="28675" name="Rectangle 7"/>
          <p:cNvSpPr>
            <a:spLocks noGrp="1" noChangeArrowheads="1"/>
          </p:cNvSpPr>
          <p:nvPr>
            <p:ph type="title"/>
          </p:nvPr>
        </p:nvSpPr>
        <p:spPr/>
        <p:txBody>
          <a:bodyPr/>
          <a:lstStyle/>
          <a:p>
            <a:r>
              <a:rPr lang="en-US" altLang="zh-CN">
                <a:ea typeface="宋体" panose="02010600030101010101" pitchFamily="2" charset="-122"/>
              </a:rPr>
              <a:t>Possible Execution of Memory</a:t>
            </a:r>
            <a:endParaRPr lang="en-US" altLang="zh-CN">
              <a:ea typeface="宋体" panose="02010600030101010101" pitchFamily="2" charset="-122"/>
            </a:endParaRPr>
          </a:p>
        </p:txBody>
      </p:sp>
      <p:pic>
        <p:nvPicPr>
          <p:cNvPr id="28676" name="Picture 5" descr="erlingsson.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55576" y="1417340"/>
            <a:ext cx="7396042" cy="3881530"/>
          </a:xfrm>
          <a:prstGeom prst="rect">
            <a:avLst/>
          </a:prstGeom>
          <a:noFill/>
          <a:ln>
            <a:noFill/>
          </a:ln>
        </p:spPr>
      </p:pic>
      <p:sp>
        <p:nvSpPr>
          <p:cNvPr id="28677" name="TextBox 4"/>
          <p:cNvSpPr txBox="1">
            <a:spLocks noChangeArrowheads="1"/>
          </p:cNvSpPr>
          <p:nvPr/>
        </p:nvSpPr>
        <p:spPr bwMode="auto">
          <a:xfrm>
            <a:off x="6725709" y="889000"/>
            <a:ext cx="1305357" cy="348878"/>
          </a:xfrm>
          <a:prstGeom prst="rect">
            <a:avLst/>
          </a:prstGeom>
          <a:solidFill>
            <a:schemeClr val="bg1"/>
          </a:solidFill>
          <a:ln>
            <a:noFill/>
          </a:ln>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zh-CN" sz="1665">
                <a:solidFill>
                  <a:schemeClr val="tx1"/>
                </a:solidFill>
                <a:ea typeface="宋体" panose="02010600030101010101" pitchFamily="2" charset="-122"/>
              </a:rPr>
              <a:t>[Erlingsson]</a:t>
            </a:r>
            <a:endParaRPr lang="en-US" altLang="zh-CN" sz="1665">
              <a:solidFill>
                <a:schemeClr val="tx1"/>
              </a:solidFill>
              <a:ea typeface="宋体" panose="02010600030101010101" pitchFamily="2" charset="-122"/>
            </a:endParaRPr>
          </a:p>
        </p:txBody>
      </p:sp>
    </p:spTree>
  </p:cSld>
  <p:clrMapOvr>
    <a:masterClrMapping/>
  </p:clrMapOvr>
  <p:transition advClick="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a:t>Data</a:t>
            </a:r>
            <a:r>
              <a:rPr kumimoji="1" lang="zh-CN" altLang="en-US" dirty="0"/>
              <a:t> </a:t>
            </a:r>
            <a:r>
              <a:rPr kumimoji="1" lang="en-US" altLang="zh-CN" dirty="0"/>
              <a:t>Flow</a:t>
            </a:r>
            <a:r>
              <a:rPr kumimoji="1" lang="zh-CN" altLang="en-US" dirty="0"/>
              <a:t> </a:t>
            </a:r>
            <a:r>
              <a:rPr kumimoji="1" lang="en-US" altLang="zh-CN" dirty="0"/>
              <a:t>Protection</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Two</a:t>
            </a:r>
            <a:r>
              <a:rPr lang="zh-CN" altLang="en-US" dirty="0"/>
              <a:t> </a:t>
            </a:r>
            <a:r>
              <a:rPr lang="en-US" altLang="zh-CN" dirty="0"/>
              <a:t>Usages</a:t>
            </a:r>
            <a:r>
              <a:rPr lang="zh-CN" altLang="en-US" dirty="0"/>
              <a:t> </a:t>
            </a:r>
            <a:r>
              <a:rPr lang="en-US" altLang="zh-CN" dirty="0"/>
              <a:t>of</a:t>
            </a:r>
            <a:r>
              <a:rPr lang="zh-CN" altLang="en-US" dirty="0"/>
              <a:t> </a:t>
            </a:r>
            <a:r>
              <a:rPr lang="en-US" altLang="zh-CN" dirty="0"/>
              <a:t>Data</a:t>
            </a:r>
            <a:r>
              <a:rPr lang="zh-CN" altLang="en-US" dirty="0"/>
              <a:t> </a:t>
            </a:r>
            <a:r>
              <a:rPr lang="en-US" altLang="zh-CN" dirty="0"/>
              <a:t>Flow</a:t>
            </a:r>
            <a:r>
              <a:rPr lang="zh-CN" altLang="en-US" dirty="0"/>
              <a:t> </a:t>
            </a:r>
            <a:r>
              <a:rPr lang="en-US" altLang="zh-CN" dirty="0"/>
              <a:t>Tracking</a:t>
            </a:r>
            <a:endParaRPr lang="zh-CN" altLang="en-US" dirty="0"/>
          </a:p>
        </p:txBody>
      </p:sp>
      <p:sp>
        <p:nvSpPr>
          <p:cNvPr id="5" name="内容占位符 4"/>
          <p:cNvSpPr>
            <a:spLocks noGrp="1"/>
          </p:cNvSpPr>
          <p:nvPr>
            <p:ph idx="1"/>
          </p:nvPr>
        </p:nvSpPr>
        <p:spPr/>
        <p:txBody>
          <a:bodyPr/>
          <a:lstStyle/>
          <a:p>
            <a:r>
              <a:rPr lang="en-US" altLang="zh-CN" dirty="0"/>
              <a:t>Usage-1:</a:t>
            </a:r>
            <a:r>
              <a:rPr lang="zh-CN" altLang="en-US" dirty="0"/>
              <a:t> </a:t>
            </a:r>
            <a:r>
              <a:rPr lang="en-US" altLang="zh-CN" dirty="0"/>
              <a:t>protect</a:t>
            </a:r>
            <a:r>
              <a:rPr lang="zh-CN" altLang="en-US" dirty="0"/>
              <a:t> </a:t>
            </a:r>
            <a:r>
              <a:rPr lang="en-US" altLang="zh-CN" dirty="0">
                <a:solidFill>
                  <a:srgbClr val="FF0000"/>
                </a:solidFill>
              </a:rPr>
              <a:t>critical</a:t>
            </a:r>
            <a:r>
              <a:rPr lang="zh-CN" altLang="en-US" dirty="0">
                <a:solidFill>
                  <a:srgbClr val="FF0000"/>
                </a:solidFill>
              </a:rPr>
              <a:t> </a:t>
            </a:r>
            <a:r>
              <a:rPr lang="en-US" altLang="zh-CN" dirty="0">
                <a:solidFill>
                  <a:srgbClr val="FF0000"/>
                </a:solidFill>
              </a:rPr>
              <a:t>data</a:t>
            </a:r>
            <a:endParaRPr lang="en-US" altLang="zh-CN" dirty="0"/>
          </a:p>
          <a:p>
            <a:pPr lvl="1"/>
            <a:r>
              <a:rPr lang="en-US" altLang="zh-CN" dirty="0"/>
              <a:t>E.g.,</a:t>
            </a:r>
            <a:r>
              <a:rPr lang="zh-CN" altLang="en-US" dirty="0"/>
              <a:t> </a:t>
            </a:r>
            <a:r>
              <a:rPr lang="en-US" altLang="zh-CN" dirty="0"/>
              <a:t>track</a:t>
            </a:r>
            <a:r>
              <a:rPr lang="zh-CN" altLang="en-US" dirty="0"/>
              <a:t> </a:t>
            </a:r>
            <a:r>
              <a:rPr lang="en-US" altLang="zh-CN" dirty="0"/>
              <a:t>data</a:t>
            </a:r>
            <a:r>
              <a:rPr lang="zh-CN" altLang="en-US" dirty="0"/>
              <a:t> </a:t>
            </a:r>
            <a:r>
              <a:rPr lang="en-US" altLang="zh-CN" dirty="0"/>
              <a:t>to</a:t>
            </a:r>
            <a:r>
              <a:rPr lang="zh-CN" altLang="en-US" dirty="0"/>
              <a:t> </a:t>
            </a:r>
            <a:r>
              <a:rPr lang="en-US" altLang="zh-CN" dirty="0"/>
              <a:t>ensure</a:t>
            </a:r>
            <a:r>
              <a:rPr lang="zh-CN" altLang="en-US" dirty="0"/>
              <a:t> </a:t>
            </a:r>
            <a:r>
              <a:rPr lang="en-US" altLang="zh-CN" dirty="0"/>
              <a:t>none</a:t>
            </a:r>
            <a:r>
              <a:rPr lang="zh-CN" altLang="en-US" dirty="0"/>
              <a:t> </a:t>
            </a:r>
            <a:r>
              <a:rPr lang="en-US" altLang="zh-CN" dirty="0"/>
              <a:t>is</a:t>
            </a:r>
            <a:r>
              <a:rPr lang="zh-CN" altLang="en-US" dirty="0"/>
              <a:t> </a:t>
            </a:r>
            <a:r>
              <a:rPr lang="en-US" altLang="zh-CN" dirty="0"/>
              <a:t>leaked</a:t>
            </a:r>
            <a:endParaRPr lang="en-US" altLang="zh-CN" dirty="0"/>
          </a:p>
          <a:p>
            <a:pPr lvl="1"/>
            <a:endParaRPr lang="en-US" altLang="zh-CN" dirty="0"/>
          </a:p>
          <a:p>
            <a:r>
              <a:rPr lang="en-US" altLang="zh-CN" dirty="0">
                <a:solidFill>
                  <a:schemeClr val="bg1">
                    <a:lumMod val="75000"/>
                  </a:schemeClr>
                </a:solidFill>
              </a:rPr>
              <a:t>Usage-2:</a:t>
            </a:r>
            <a:r>
              <a:rPr lang="zh-CN" altLang="en-US" dirty="0">
                <a:solidFill>
                  <a:schemeClr val="bg1">
                    <a:lumMod val="75000"/>
                  </a:schemeClr>
                </a:solidFill>
              </a:rPr>
              <a:t> </a:t>
            </a:r>
            <a:r>
              <a:rPr lang="en-US" altLang="zh-CN" dirty="0">
                <a:solidFill>
                  <a:schemeClr val="bg1">
                    <a:lumMod val="75000"/>
                  </a:schemeClr>
                </a:solidFill>
              </a:rPr>
              <a:t>defend</a:t>
            </a:r>
            <a:r>
              <a:rPr lang="zh-CN" altLang="en-US" dirty="0">
                <a:solidFill>
                  <a:schemeClr val="bg1">
                    <a:lumMod val="75000"/>
                  </a:schemeClr>
                </a:solidFill>
              </a:rPr>
              <a:t> </a:t>
            </a:r>
            <a:r>
              <a:rPr lang="en-US" altLang="zh-CN" dirty="0">
                <a:solidFill>
                  <a:schemeClr val="bg1">
                    <a:lumMod val="75000"/>
                  </a:schemeClr>
                </a:solidFill>
              </a:rPr>
              <a:t>against</a:t>
            </a:r>
            <a:r>
              <a:rPr lang="zh-CN" altLang="en-US" dirty="0">
                <a:solidFill>
                  <a:schemeClr val="bg1">
                    <a:lumMod val="75000"/>
                  </a:schemeClr>
                </a:solidFill>
              </a:rPr>
              <a:t> </a:t>
            </a:r>
            <a:r>
              <a:rPr lang="en-US" altLang="zh-CN" dirty="0">
                <a:solidFill>
                  <a:schemeClr val="bg1">
                    <a:lumMod val="75000"/>
                  </a:schemeClr>
                </a:solidFill>
              </a:rPr>
              <a:t>suspicious</a:t>
            </a:r>
            <a:r>
              <a:rPr lang="zh-CN" altLang="en-US" dirty="0">
                <a:solidFill>
                  <a:schemeClr val="bg1">
                    <a:lumMod val="75000"/>
                  </a:schemeClr>
                </a:solidFill>
              </a:rPr>
              <a:t> </a:t>
            </a:r>
            <a:r>
              <a:rPr lang="en-US" altLang="zh-CN" dirty="0">
                <a:solidFill>
                  <a:schemeClr val="bg1">
                    <a:lumMod val="75000"/>
                  </a:schemeClr>
                </a:solidFill>
              </a:rPr>
              <a:t>input</a:t>
            </a:r>
            <a:r>
              <a:rPr lang="zh-CN" altLang="en-US" dirty="0">
                <a:solidFill>
                  <a:schemeClr val="bg1">
                    <a:lumMod val="75000"/>
                  </a:schemeClr>
                </a:solidFill>
              </a:rPr>
              <a:t> </a:t>
            </a:r>
            <a:r>
              <a:rPr lang="en-US" altLang="zh-CN" dirty="0">
                <a:solidFill>
                  <a:schemeClr val="bg1">
                    <a:lumMod val="75000"/>
                  </a:schemeClr>
                </a:solidFill>
              </a:rPr>
              <a:t>data</a:t>
            </a:r>
            <a:endParaRPr lang="en-US" altLang="zh-CN" dirty="0">
              <a:solidFill>
                <a:schemeClr val="bg1">
                  <a:lumMod val="75000"/>
                </a:schemeClr>
              </a:solidFill>
            </a:endParaRPr>
          </a:p>
          <a:p>
            <a:pPr lvl="1"/>
            <a:r>
              <a:rPr lang="en-US" altLang="zh-CN" dirty="0">
                <a:solidFill>
                  <a:schemeClr val="bg1">
                    <a:lumMod val="75000"/>
                  </a:schemeClr>
                </a:solidFill>
              </a:rPr>
              <a:t>E.g.,</a:t>
            </a:r>
            <a:r>
              <a:rPr lang="zh-CN" altLang="en-US" dirty="0">
                <a:solidFill>
                  <a:schemeClr val="bg1">
                    <a:lumMod val="75000"/>
                  </a:schemeClr>
                </a:solidFill>
              </a:rPr>
              <a:t> </a:t>
            </a:r>
            <a:r>
              <a:rPr lang="en-US" altLang="zh-CN" dirty="0">
                <a:solidFill>
                  <a:schemeClr val="bg1">
                    <a:lumMod val="75000"/>
                  </a:schemeClr>
                </a:solidFill>
              </a:rPr>
              <a:t>one</a:t>
            </a:r>
            <a:r>
              <a:rPr lang="zh-CN" altLang="en-US" dirty="0">
                <a:solidFill>
                  <a:schemeClr val="bg1">
                    <a:lumMod val="75000"/>
                  </a:schemeClr>
                </a:solidFill>
              </a:rPr>
              <a:t> </a:t>
            </a:r>
            <a:r>
              <a:rPr lang="en-US" altLang="zh-CN" dirty="0">
                <a:solidFill>
                  <a:schemeClr val="bg1">
                    <a:lumMod val="75000"/>
                  </a:schemeClr>
                </a:solidFill>
              </a:rPr>
              <a:t>input</a:t>
            </a:r>
            <a:r>
              <a:rPr lang="zh-CN" altLang="en-US" dirty="0">
                <a:solidFill>
                  <a:schemeClr val="bg1">
                    <a:lumMod val="75000"/>
                  </a:schemeClr>
                </a:solidFill>
              </a:rPr>
              <a:t> </a:t>
            </a:r>
            <a:r>
              <a:rPr lang="en-US" altLang="zh-CN" dirty="0">
                <a:solidFill>
                  <a:schemeClr val="bg1">
                    <a:lumMod val="75000"/>
                  </a:schemeClr>
                </a:solidFill>
              </a:rPr>
              <a:t>data</a:t>
            </a:r>
            <a:r>
              <a:rPr lang="zh-CN" altLang="en-US" dirty="0">
                <a:solidFill>
                  <a:schemeClr val="bg1">
                    <a:lumMod val="75000"/>
                  </a:schemeClr>
                </a:solidFill>
              </a:rPr>
              <a:t> </a:t>
            </a:r>
            <a:r>
              <a:rPr lang="en-US" altLang="zh-CN" dirty="0">
                <a:solidFill>
                  <a:schemeClr val="bg1">
                    <a:lumMod val="75000"/>
                  </a:schemeClr>
                </a:solidFill>
              </a:rPr>
              <a:t>cannot</a:t>
            </a:r>
            <a:r>
              <a:rPr lang="zh-CN" altLang="en-US" dirty="0">
                <a:solidFill>
                  <a:schemeClr val="bg1">
                    <a:lumMod val="75000"/>
                  </a:schemeClr>
                </a:solidFill>
              </a:rPr>
              <a:t> </a:t>
            </a:r>
            <a:r>
              <a:rPr lang="en-US" altLang="zh-CN" dirty="0">
                <a:solidFill>
                  <a:schemeClr val="bg1">
                    <a:lumMod val="75000"/>
                  </a:schemeClr>
                </a:solidFill>
              </a:rPr>
              <a:t>flow</a:t>
            </a:r>
            <a:r>
              <a:rPr lang="zh-CN" altLang="en-US" dirty="0">
                <a:solidFill>
                  <a:schemeClr val="bg1">
                    <a:lumMod val="75000"/>
                  </a:schemeClr>
                </a:solidFill>
              </a:rPr>
              <a:t> </a:t>
            </a:r>
            <a:r>
              <a:rPr lang="en-US" altLang="zh-CN" dirty="0">
                <a:solidFill>
                  <a:schemeClr val="bg1">
                    <a:lumMod val="75000"/>
                  </a:schemeClr>
                </a:solidFill>
              </a:rPr>
              <a:t>to</a:t>
            </a:r>
            <a:r>
              <a:rPr lang="zh-CN" altLang="en-US" dirty="0">
                <a:solidFill>
                  <a:schemeClr val="bg1">
                    <a:lumMod val="75000"/>
                  </a:schemeClr>
                </a:solidFill>
              </a:rPr>
              <a:t> </a:t>
            </a:r>
            <a:r>
              <a:rPr lang="en-US" altLang="zh-CN" dirty="0">
                <a:solidFill>
                  <a:schemeClr val="bg1">
                    <a:lumMod val="75000"/>
                  </a:schemeClr>
                </a:solidFill>
              </a:rPr>
              <a:t>return</a:t>
            </a:r>
            <a:r>
              <a:rPr lang="zh-CN" altLang="en-US" dirty="0">
                <a:solidFill>
                  <a:schemeClr val="bg1">
                    <a:lumMod val="75000"/>
                  </a:schemeClr>
                </a:solidFill>
              </a:rPr>
              <a:t> </a:t>
            </a:r>
            <a:r>
              <a:rPr lang="en-US" altLang="zh-CN" dirty="0">
                <a:solidFill>
                  <a:schemeClr val="bg1">
                    <a:lumMod val="75000"/>
                  </a:schemeClr>
                </a:solidFill>
              </a:rPr>
              <a:t>address!</a:t>
            </a:r>
            <a:endParaRPr lang="zh-CN" altLang="en-US" dirty="0">
              <a:solidFill>
                <a:schemeClr val="bg1">
                  <a:lumMod val="7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Defense</a:t>
            </a:r>
            <a:endParaRPr lang="zh-CN" altLang="en-US" dirty="0"/>
          </a:p>
        </p:txBody>
      </p:sp>
      <p:sp>
        <p:nvSpPr>
          <p:cNvPr id="3" name="内容占位符 2"/>
          <p:cNvSpPr>
            <a:spLocks noGrp="1"/>
          </p:cNvSpPr>
          <p:nvPr>
            <p:ph idx="1"/>
          </p:nvPr>
        </p:nvSpPr>
        <p:spPr>
          <a:xfrm>
            <a:off x="457200" y="1333500"/>
            <a:ext cx="8435280" cy="4044279"/>
          </a:xfrm>
        </p:spPr>
        <p:txBody>
          <a:bodyPr>
            <a:normAutofit lnSpcReduction="10000"/>
          </a:bodyPr>
          <a:lstStyle/>
          <a:p>
            <a:r>
              <a:rPr lang="en-US" altLang="zh-CN" b="1" dirty="0">
                <a:solidFill>
                  <a:schemeClr val="accent1"/>
                </a:solidFill>
              </a:rPr>
              <a:t>Hide</a:t>
            </a:r>
            <a:r>
              <a:rPr lang="en-US" altLang="zh-CN" dirty="0"/>
              <a:t> the binary file</a:t>
            </a:r>
            <a:endParaRPr lang="en-US" altLang="zh-CN" dirty="0"/>
          </a:p>
          <a:p>
            <a:pPr lvl="1"/>
            <a:r>
              <a:rPr lang="en-US" altLang="zh-CN" dirty="0"/>
              <a:t>No way to get any gadget</a:t>
            </a:r>
            <a:endParaRPr lang="en-US" altLang="zh-CN" dirty="0"/>
          </a:p>
          <a:p>
            <a:r>
              <a:rPr lang="en-US" altLang="zh-CN" b="1" dirty="0">
                <a:solidFill>
                  <a:schemeClr val="accent1"/>
                </a:solidFill>
              </a:rPr>
              <a:t>ASLR</a:t>
            </a:r>
            <a:r>
              <a:rPr lang="en-US" altLang="zh-CN" dirty="0"/>
              <a:t> to randomize the code position</a:t>
            </a:r>
            <a:endParaRPr lang="en-US" altLang="zh-CN" dirty="0"/>
          </a:p>
          <a:p>
            <a:pPr lvl="1"/>
            <a:r>
              <a:rPr lang="en-US" altLang="zh-CN" dirty="0"/>
              <a:t>Short for "Address Space Layout Randomization"</a:t>
            </a:r>
            <a:endParaRPr lang="en-US" altLang="zh-CN" dirty="0"/>
          </a:p>
          <a:p>
            <a:pPr lvl="1"/>
            <a:r>
              <a:rPr lang="en-US" altLang="zh-CN" dirty="0"/>
              <a:t>Harder to find gadgets</a:t>
            </a:r>
            <a:endParaRPr lang="en-US" altLang="zh-CN" dirty="0"/>
          </a:p>
          <a:p>
            <a:r>
              <a:rPr lang="en-US" altLang="zh-CN" b="1" dirty="0">
                <a:solidFill>
                  <a:schemeClr val="accent1"/>
                </a:solidFill>
              </a:rPr>
              <a:t>Canary</a:t>
            </a:r>
            <a:r>
              <a:rPr lang="en-US" altLang="zh-CN" dirty="0"/>
              <a:t> to protect the stack</a:t>
            </a:r>
            <a:endParaRPr lang="en-US" altLang="zh-CN" dirty="0"/>
          </a:p>
          <a:p>
            <a:pPr lvl="1"/>
            <a:r>
              <a:rPr lang="en-US" altLang="zh-CN" dirty="0"/>
              <a:t>Try to detect stack overflow (e.g., overflow return address)</a:t>
            </a:r>
            <a:endParaRPr lang="en-US" altLang="zh-CN" dirty="0"/>
          </a:p>
        </p:txBody>
      </p:sp>
      <p:sp>
        <p:nvSpPr>
          <p:cNvPr id="4" name="文本框 3"/>
          <p:cNvSpPr txBox="1"/>
          <p:nvPr/>
        </p:nvSpPr>
        <p:spPr>
          <a:xfrm>
            <a:off x="481965" y="4046220"/>
            <a:ext cx="7430135" cy="829945"/>
          </a:xfrm>
          <a:prstGeom prst="rect">
            <a:avLst/>
          </a:prstGeom>
          <a:noFill/>
        </p:spPr>
        <p:txBody>
          <a:bodyPr wrap="square" rtlCol="0">
            <a:spAutoFit/>
          </a:bodyPr>
          <a:p>
            <a:r>
              <a:rPr lang="en-US" altLang="zh-CN" sz="1600"/>
              <a:t>kernel</a:t>
            </a:r>
            <a:r>
              <a:rPr lang="zh-CN" altLang="en-US" sz="1600"/>
              <a:t>中的</a:t>
            </a:r>
            <a:r>
              <a:rPr lang="en-US" altLang="zh-CN" sz="1600"/>
              <a:t>userID</a:t>
            </a:r>
            <a:r>
              <a:rPr lang="zh-CN" altLang="en-US" sz="1600"/>
              <a:t>为</a:t>
            </a:r>
            <a:r>
              <a:rPr lang="en-US" altLang="zh-CN" sz="1600"/>
              <a:t>0</a:t>
            </a:r>
            <a:r>
              <a:rPr lang="zh-CN" altLang="en-US" sz="1600"/>
              <a:t>；</a:t>
            </a:r>
            <a:endParaRPr lang="zh-CN" altLang="en-US" sz="1600"/>
          </a:p>
          <a:p>
            <a:r>
              <a:rPr lang="zh-CN" altLang="en-US" sz="1600"/>
              <a:t>将</a:t>
            </a:r>
            <a:r>
              <a:rPr lang="en-US" altLang="zh-CN" sz="1600"/>
              <a:t>stack</a:t>
            </a:r>
            <a:r>
              <a:rPr lang="zh-CN" altLang="en-US" sz="1600"/>
              <a:t>设计为从上到下的结构，本来是为了节省空间，并且充分利用高地址空间。</a:t>
            </a:r>
            <a:endParaRPr lang="zh-CN" altLang="en-US" sz="1600"/>
          </a:p>
          <a:p>
            <a:r>
              <a:rPr lang="zh-CN" altLang="en-US" sz="1600"/>
              <a:t>但是这种设计却使得</a:t>
            </a:r>
            <a:r>
              <a:rPr lang="en-US" altLang="zh-CN" sz="1600"/>
              <a:t>buffer overflow</a:t>
            </a:r>
            <a:r>
              <a:rPr lang="zh-CN" altLang="en-US" sz="1600"/>
              <a:t>攻击成为可能。</a:t>
            </a:r>
            <a:endParaRPr lang="zh-CN" altLang="en-US"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Ways an Attacker Can Steal Your Secrets</a:t>
            </a:r>
            <a:endParaRPr lang="zh-CN" altLang="en-US" dirty="0"/>
          </a:p>
        </p:txBody>
      </p:sp>
      <p:sp>
        <p:nvSpPr>
          <p:cNvPr id="3" name="内容占位符 2"/>
          <p:cNvSpPr>
            <a:spLocks noGrp="1"/>
          </p:cNvSpPr>
          <p:nvPr>
            <p:ph idx="1"/>
          </p:nvPr>
        </p:nvSpPr>
        <p:spPr>
          <a:xfrm>
            <a:off x="457200" y="1333501"/>
            <a:ext cx="8229600" cy="2588068"/>
          </a:xfrm>
        </p:spPr>
        <p:txBody>
          <a:bodyPr>
            <a:normAutofit/>
          </a:bodyPr>
          <a:lstStyle/>
          <a:p>
            <a:r>
              <a:rPr lang="en-US" altLang="zh-CN" sz="2000" dirty="0" err="1"/>
              <a:t>KeyLogger</a:t>
            </a:r>
            <a:r>
              <a:rPr lang="en-US" altLang="zh-CN" sz="2000" dirty="0"/>
              <a:t>: install a </a:t>
            </a:r>
            <a:r>
              <a:rPr lang="en-US" altLang="zh-CN" sz="2000" dirty="0" err="1"/>
              <a:t>KeyLogger</a:t>
            </a:r>
            <a:r>
              <a:rPr lang="en-US" altLang="zh-CN" sz="2000" dirty="0"/>
              <a:t>/</a:t>
            </a:r>
            <a:r>
              <a:rPr lang="en-US" altLang="zh-CN" sz="2000" dirty="0" err="1"/>
              <a:t>TouchLogger</a:t>
            </a:r>
            <a:r>
              <a:rPr lang="en-US" altLang="zh-CN" sz="2000" dirty="0"/>
              <a:t> on the phone</a:t>
            </a:r>
            <a:endParaRPr lang="en-US" altLang="zh-CN" sz="2000" dirty="0"/>
          </a:p>
          <a:p>
            <a:r>
              <a:rPr lang="en-US" altLang="zh-CN" sz="2000" b="1" dirty="0"/>
              <a:t>Phishing: install a malware and lure the user to enter password</a:t>
            </a:r>
            <a:endParaRPr lang="en-US" altLang="zh-CN" sz="2000" b="1" dirty="0"/>
          </a:p>
        </p:txBody>
      </p:sp>
      <p:pic>
        <p:nvPicPr>
          <p:cNvPr id="1026" name="Picture 2" descr="http://i.stack.imgur.com/NxFMq.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76056" y="2754010"/>
            <a:ext cx="1401069" cy="2335115"/>
          </a:xfrm>
          <a:prstGeom prst="rect">
            <a:avLst/>
          </a:prstGeom>
          <a:noFill/>
        </p:spPr>
      </p:pic>
      <p:pic>
        <p:nvPicPr>
          <p:cNvPr id="6" name="Picture 2" descr="http://i.stack.imgur.com/NxFMq.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92080" y="2649543"/>
            <a:ext cx="1401069" cy="2335115"/>
          </a:xfrm>
          <a:prstGeom prst="rect">
            <a:avLst/>
          </a:prstGeom>
          <a:noFill/>
          <a:ln w="28575">
            <a:solidFill>
              <a:srgbClr val="FF0000"/>
            </a:solidFill>
          </a:ln>
        </p:spPr>
      </p:pic>
      <p:pic>
        <p:nvPicPr>
          <p:cNvPr id="7" name="Picture 2" descr="http://i.stack.imgur.com/NxFMq.jpg"/>
          <p:cNvPicPr>
            <a:picLocks noChangeAspect="1" noChangeArrowheads="1"/>
          </p:cNvPicPr>
          <p:nvPr/>
        </p:nvPicPr>
        <p:blipFill>
          <a:blip r:embed="rId1">
            <a:lum bright="70000" contrast="-70000"/>
            <a:extLst>
              <a:ext uri="{28A0092B-C50C-407E-A947-70E740481C1C}">
                <a14:useLocalDpi xmlns:a14="http://schemas.microsoft.com/office/drawing/2010/main" val="0"/>
              </a:ext>
            </a:extLst>
          </a:blip>
          <a:srcRect/>
          <a:stretch>
            <a:fillRect/>
          </a:stretch>
        </p:blipFill>
        <p:spPr bwMode="auto">
          <a:xfrm>
            <a:off x="2339752" y="2641476"/>
            <a:ext cx="1401069" cy="2335115"/>
          </a:xfrm>
          <a:prstGeom prst="rect">
            <a:avLst/>
          </a:prstGeom>
          <a:noFill/>
          <a:ln w="28575">
            <a:solidFill>
              <a:srgbClr val="FF0000"/>
            </a:solidFill>
          </a:ln>
        </p:spPr>
      </p:pic>
      <p:pic>
        <p:nvPicPr>
          <p:cNvPr id="8" name="Picture 4" descr="http://www.gizbot.com/img/2013/06/07-facebook.jpg"/>
          <p:cNvPicPr>
            <a:picLocks noChangeAspect="1" noChangeArrowheads="1"/>
          </p:cNvPicPr>
          <p:nvPr/>
        </p:nvPicPr>
        <p:blipFill rotWithShape="1">
          <a:blip r:embed="rId2">
            <a:extLst>
              <a:ext uri="{28A0092B-C50C-407E-A947-70E740481C1C}">
                <a14:useLocalDpi xmlns:a14="http://schemas.microsoft.com/office/drawing/2010/main" val="0"/>
              </a:ext>
            </a:extLst>
          </a:blip>
          <a:srcRect l="28803" r="31886"/>
          <a:stretch>
            <a:fillRect/>
          </a:stretch>
        </p:blipFill>
        <p:spPr bwMode="auto">
          <a:xfrm>
            <a:off x="2123728" y="2754011"/>
            <a:ext cx="1529946" cy="2335115"/>
          </a:xfrm>
          <a:prstGeom prst="rect">
            <a:avLst/>
          </a:prstGeom>
          <a:noFill/>
        </p:spPr>
      </p:pic>
      <p:sp>
        <p:nvSpPr>
          <p:cNvPr id="9" name="上弧形箭头 8"/>
          <p:cNvSpPr/>
          <p:nvPr/>
        </p:nvSpPr>
        <p:spPr>
          <a:xfrm flipV="1">
            <a:off x="3851920" y="4801716"/>
            <a:ext cx="1224136" cy="334192"/>
          </a:xfrm>
          <a:prstGeom prst="curvedDownArrow">
            <a:avLst/>
          </a:prstGeom>
          <a:solidFill>
            <a:schemeClr val="accent4">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矩形 13"/>
          <p:cNvSpPr/>
          <p:nvPr/>
        </p:nvSpPr>
        <p:spPr>
          <a:xfrm>
            <a:off x="527231" y="2929508"/>
            <a:ext cx="1669047" cy="1477328"/>
          </a:xfrm>
          <a:prstGeom prst="rect">
            <a:avLst/>
          </a:prstGeom>
        </p:spPr>
        <p:txBody>
          <a:bodyPr wrap="none">
            <a:spAutoFit/>
          </a:bodyPr>
          <a:lstStyle/>
          <a:p>
            <a:r>
              <a:rPr lang="en-US" altLang="zh-CN" dirty="0">
                <a:solidFill>
                  <a:schemeClr val="accent4">
                    <a:lumMod val="50000"/>
                  </a:schemeClr>
                </a:solidFill>
                <a:latin typeface="等线" panose="02010600030101010101" charset="-122"/>
              </a:rPr>
              <a:t>Malicious app</a:t>
            </a:r>
            <a:endParaRPr lang="en-US" altLang="zh-CN" dirty="0">
              <a:solidFill>
                <a:schemeClr val="accent4">
                  <a:lumMod val="50000"/>
                </a:schemeClr>
              </a:solidFill>
              <a:latin typeface="等线" panose="02010600030101010101" charset="-122"/>
            </a:endParaRPr>
          </a:p>
          <a:p>
            <a:r>
              <a:rPr lang="en-US" altLang="zh-CN" dirty="0">
                <a:solidFill>
                  <a:schemeClr val="accent4">
                    <a:lumMod val="50000"/>
                  </a:schemeClr>
                </a:solidFill>
                <a:latin typeface="等线" panose="02010600030101010101" charset="-122"/>
              </a:rPr>
              <a:t>in background,</a:t>
            </a:r>
            <a:endParaRPr lang="en-US" altLang="zh-CN" dirty="0">
              <a:solidFill>
                <a:schemeClr val="accent4">
                  <a:lumMod val="50000"/>
                </a:schemeClr>
              </a:solidFill>
              <a:latin typeface="等线" panose="02010600030101010101" charset="-122"/>
            </a:endParaRPr>
          </a:p>
          <a:p>
            <a:r>
              <a:rPr lang="en-US" altLang="zh-CN" dirty="0">
                <a:solidFill>
                  <a:schemeClr val="accent4">
                    <a:lumMod val="50000"/>
                  </a:schemeClr>
                </a:solidFill>
                <a:latin typeface="等线" panose="02010600030101010101" charset="-122"/>
              </a:rPr>
              <a:t>waiting for the</a:t>
            </a:r>
            <a:endParaRPr lang="en-US" altLang="zh-CN" dirty="0">
              <a:solidFill>
                <a:schemeClr val="accent4">
                  <a:lumMod val="50000"/>
                </a:schemeClr>
              </a:solidFill>
              <a:latin typeface="等线" panose="02010600030101010101" charset="-122"/>
            </a:endParaRPr>
          </a:p>
          <a:p>
            <a:r>
              <a:rPr lang="en-US" altLang="zh-CN" dirty="0">
                <a:solidFill>
                  <a:schemeClr val="accent4">
                    <a:lumMod val="50000"/>
                  </a:schemeClr>
                </a:solidFill>
                <a:latin typeface="等线" panose="02010600030101010101" charset="-122"/>
              </a:rPr>
              <a:t>Facebook app</a:t>
            </a:r>
            <a:endParaRPr lang="en-US" altLang="zh-CN" dirty="0">
              <a:solidFill>
                <a:schemeClr val="accent4">
                  <a:lumMod val="50000"/>
                </a:schemeClr>
              </a:solidFill>
              <a:latin typeface="等线" panose="02010600030101010101" charset="-122"/>
            </a:endParaRPr>
          </a:p>
          <a:p>
            <a:r>
              <a:rPr lang="en-US" altLang="zh-CN" dirty="0">
                <a:solidFill>
                  <a:schemeClr val="accent4">
                    <a:lumMod val="50000"/>
                  </a:schemeClr>
                </a:solidFill>
                <a:latin typeface="等线" panose="02010600030101010101" charset="-122"/>
              </a:rPr>
              <a:t>to launch</a:t>
            </a:r>
            <a:endParaRPr lang="zh-CN" altLang="en-US" dirty="0">
              <a:solidFill>
                <a:schemeClr val="accent4">
                  <a:lumMod val="50000"/>
                </a:schemeClr>
              </a:solidFill>
              <a:latin typeface="等线" panose="02010600030101010101" charset="-122"/>
            </a:endParaRPr>
          </a:p>
        </p:txBody>
      </p:sp>
      <p:sp>
        <p:nvSpPr>
          <p:cNvPr id="15" name="矩形 14"/>
          <p:cNvSpPr/>
          <p:nvPr/>
        </p:nvSpPr>
        <p:spPr>
          <a:xfrm>
            <a:off x="7085077" y="2929508"/>
            <a:ext cx="2172390" cy="1477328"/>
          </a:xfrm>
          <a:prstGeom prst="rect">
            <a:avLst/>
          </a:prstGeom>
        </p:spPr>
        <p:txBody>
          <a:bodyPr wrap="none">
            <a:spAutoFit/>
          </a:bodyPr>
          <a:lstStyle/>
          <a:p>
            <a:r>
              <a:rPr lang="en-US" altLang="zh-CN" dirty="0">
                <a:solidFill>
                  <a:schemeClr val="accent4">
                    <a:lumMod val="50000"/>
                  </a:schemeClr>
                </a:solidFill>
                <a:latin typeface="等线" panose="02010600030101010101" charset="-122"/>
              </a:rPr>
              <a:t>Once Facebook app</a:t>
            </a:r>
            <a:br>
              <a:rPr lang="en-US" altLang="zh-CN" dirty="0">
                <a:solidFill>
                  <a:schemeClr val="accent4">
                    <a:lumMod val="50000"/>
                  </a:schemeClr>
                </a:solidFill>
                <a:latin typeface="等线" panose="02010600030101010101" charset="-122"/>
              </a:rPr>
            </a:br>
            <a:r>
              <a:rPr lang="en-US" altLang="zh-CN" dirty="0">
                <a:solidFill>
                  <a:schemeClr val="accent4">
                    <a:lumMod val="50000"/>
                  </a:schemeClr>
                </a:solidFill>
                <a:latin typeface="等线" panose="02010600030101010101" charset="-122"/>
              </a:rPr>
              <a:t>starts, the malicious</a:t>
            </a:r>
            <a:br>
              <a:rPr lang="en-US" altLang="zh-CN" dirty="0">
                <a:solidFill>
                  <a:schemeClr val="accent4">
                    <a:lumMod val="50000"/>
                  </a:schemeClr>
                </a:solidFill>
                <a:latin typeface="等线" panose="02010600030101010101" charset="-122"/>
              </a:rPr>
            </a:br>
            <a:r>
              <a:rPr lang="en-US" altLang="zh-CN" dirty="0">
                <a:solidFill>
                  <a:schemeClr val="accent4">
                    <a:lumMod val="50000"/>
                  </a:schemeClr>
                </a:solidFill>
                <a:latin typeface="等线" panose="02010600030101010101" charset="-122"/>
              </a:rPr>
              <a:t>app will get active</a:t>
            </a:r>
            <a:br>
              <a:rPr lang="en-US" altLang="zh-CN" dirty="0">
                <a:solidFill>
                  <a:schemeClr val="accent4">
                    <a:lumMod val="50000"/>
                  </a:schemeClr>
                </a:solidFill>
                <a:latin typeface="等线" panose="02010600030101010101" charset="-122"/>
              </a:rPr>
            </a:br>
            <a:r>
              <a:rPr lang="en-US" altLang="zh-CN" dirty="0">
                <a:solidFill>
                  <a:schemeClr val="accent4">
                    <a:lumMod val="50000"/>
                  </a:schemeClr>
                </a:solidFill>
                <a:latin typeface="等线" panose="02010600030101010101" charset="-122"/>
              </a:rPr>
              <a:t>and make itself</a:t>
            </a:r>
            <a:br>
              <a:rPr lang="en-US" altLang="zh-CN" dirty="0">
                <a:solidFill>
                  <a:schemeClr val="accent4">
                    <a:lumMod val="50000"/>
                  </a:schemeClr>
                </a:solidFill>
                <a:latin typeface="等线" panose="02010600030101010101" charset="-122"/>
              </a:rPr>
            </a:br>
            <a:r>
              <a:rPr lang="en-US" altLang="zh-CN" dirty="0">
                <a:solidFill>
                  <a:schemeClr val="accent4">
                    <a:lumMod val="50000"/>
                  </a:schemeClr>
                </a:solidFill>
                <a:latin typeface="等线" panose="02010600030101010101" charset="-122"/>
              </a:rPr>
              <a:t>cover the real UI</a:t>
            </a:r>
            <a:endParaRPr lang="zh-CN" altLang="en-US" dirty="0">
              <a:solidFill>
                <a:schemeClr val="accent4">
                  <a:lumMod val="50000"/>
                </a:schemeClr>
              </a:solidFill>
              <a:latin typeface="等线" panose="02010600030101010101" charset="-122"/>
            </a:endParaRPr>
          </a:p>
        </p:txBody>
      </p:sp>
      <p:sp>
        <p:nvSpPr>
          <p:cNvPr id="13" name="矩形 12"/>
          <p:cNvSpPr/>
          <p:nvPr/>
        </p:nvSpPr>
        <p:spPr>
          <a:xfrm>
            <a:off x="107504" y="5352711"/>
            <a:ext cx="8856871" cy="523220"/>
          </a:xfrm>
          <a:prstGeom prst="rect">
            <a:avLst/>
          </a:prstGeom>
        </p:spPr>
        <p:txBody>
          <a:bodyPr wrap="square">
            <a:spAutoFit/>
          </a:bodyPr>
          <a:lstStyle/>
          <a:p>
            <a:pPr algn="r"/>
            <a:r>
              <a:rPr lang="en-US" altLang="zh-CN" sz="1400" dirty="0">
                <a:solidFill>
                  <a:srgbClr val="000000"/>
                </a:solidFill>
                <a:latin typeface="等线" panose="02010600030101010101" charset="-122"/>
              </a:rPr>
              <a:t>Bianchi, Antonio, et al. "What the App is That? Deception and Countermeasures in the Android User Interface.", </a:t>
            </a:r>
            <a:r>
              <a:rPr lang="en-US" altLang="zh-CN" sz="1400" i="1" dirty="0">
                <a:solidFill>
                  <a:srgbClr val="000000"/>
                </a:solidFill>
                <a:latin typeface="等线" panose="02010600030101010101" charset="-122"/>
              </a:rPr>
              <a:t>S&amp;P</a:t>
            </a:r>
            <a:r>
              <a:rPr lang="en-US" altLang="zh-CN" sz="1400" dirty="0">
                <a:solidFill>
                  <a:srgbClr val="000000"/>
                </a:solidFill>
                <a:latin typeface="等线" panose="02010600030101010101" charset="-122"/>
              </a:rPr>
              <a:t> 2015.</a:t>
            </a:r>
            <a:endParaRPr lang="zh-CN" altLang="en-US" sz="1400" dirty="0">
              <a:solidFill>
                <a:srgbClr val="000000"/>
              </a:solidFill>
              <a:latin typeface="等线" panose="02010600030101010101"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Ways an Attacker Can Steal Your Secrets</a:t>
            </a:r>
            <a:endParaRPr lang="zh-CN" altLang="en-US" dirty="0"/>
          </a:p>
        </p:txBody>
      </p:sp>
      <p:sp>
        <p:nvSpPr>
          <p:cNvPr id="3" name="内容占位符 2"/>
          <p:cNvSpPr>
            <a:spLocks noGrp="1"/>
          </p:cNvSpPr>
          <p:nvPr>
            <p:ph idx="1"/>
          </p:nvPr>
        </p:nvSpPr>
        <p:spPr>
          <a:xfrm>
            <a:off x="457200" y="1333501"/>
            <a:ext cx="8229600" cy="2588068"/>
          </a:xfrm>
        </p:spPr>
        <p:txBody>
          <a:bodyPr>
            <a:normAutofit/>
          </a:bodyPr>
          <a:lstStyle/>
          <a:p>
            <a:r>
              <a:rPr lang="en-US" altLang="zh-CN" sz="2000" dirty="0" err="1"/>
              <a:t>KeyLogger</a:t>
            </a:r>
            <a:r>
              <a:rPr lang="en-US" altLang="zh-CN" sz="2000" dirty="0"/>
              <a:t>: install a </a:t>
            </a:r>
            <a:r>
              <a:rPr lang="en-US" altLang="zh-CN" sz="2000" dirty="0" err="1"/>
              <a:t>KeyLogger</a:t>
            </a:r>
            <a:r>
              <a:rPr lang="en-US" altLang="zh-CN" sz="2000" dirty="0"/>
              <a:t>/</a:t>
            </a:r>
            <a:r>
              <a:rPr lang="en-US" altLang="zh-CN" sz="2000" dirty="0" err="1"/>
              <a:t>TouchLogger</a:t>
            </a:r>
            <a:r>
              <a:rPr lang="en-US" altLang="zh-CN" sz="2000" dirty="0"/>
              <a:t> on the phone</a:t>
            </a:r>
            <a:endParaRPr lang="en-US" altLang="zh-CN" sz="2000" dirty="0"/>
          </a:p>
          <a:p>
            <a:r>
              <a:rPr lang="en-US" altLang="zh-CN" sz="2000" dirty="0"/>
              <a:t>Phishing: install a malware and lure the user to enter password</a:t>
            </a:r>
            <a:endParaRPr lang="en-US" altLang="zh-CN" sz="2000" dirty="0"/>
          </a:p>
          <a:p>
            <a:r>
              <a:rPr lang="en-US" altLang="zh-CN" sz="2000" b="1" dirty="0" err="1"/>
              <a:t>MemScan</a:t>
            </a:r>
            <a:r>
              <a:rPr lang="en-US" altLang="zh-CN" sz="2000" b="1" dirty="0"/>
              <a:t>: use rootkit and scan the memory for any plaintext</a:t>
            </a:r>
            <a:endParaRPr lang="en-US" altLang="zh-CN" sz="2000" b="1" dirty="0"/>
          </a:p>
        </p:txBody>
      </p:sp>
      <p:pic>
        <p:nvPicPr>
          <p:cNvPr id="2050" name="Picture 2" descr="http://europeanvoluntaryservice.org/wp-content/uploads/2014/03/Magnifying-Glass.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55776" y="3721596"/>
            <a:ext cx="1007963" cy="1007963"/>
          </a:xfrm>
          <a:prstGeom prst="rect">
            <a:avLst/>
          </a:prstGeom>
          <a:noFill/>
        </p:spPr>
      </p:pic>
      <p:sp>
        <p:nvSpPr>
          <p:cNvPr id="4" name="文本框 3"/>
          <p:cNvSpPr txBox="1"/>
          <p:nvPr/>
        </p:nvSpPr>
        <p:spPr>
          <a:xfrm>
            <a:off x="3779912" y="3361556"/>
            <a:ext cx="3168352" cy="1754326"/>
          </a:xfrm>
          <a:prstGeom prst="rect">
            <a:avLst/>
          </a:prstGeom>
          <a:noFill/>
          <a:ln w="19050">
            <a:solidFill>
              <a:schemeClr val="tx1"/>
            </a:solidFill>
          </a:ln>
        </p:spPr>
        <p:txBody>
          <a:bodyPr wrap="square" rtlCol="0">
            <a:spAutoFit/>
          </a:bodyPr>
          <a:lstStyle/>
          <a:p>
            <a:r>
              <a:rPr lang="en-US" altLang="zh-CN" dirty="0">
                <a:latin typeface="Consolas" panose="020B0609020204030204" pitchFamily="49" charset="0"/>
              </a:rPr>
              <a:t>010100101010101000101010101010101010101010101010010101010101010010101010101010101001010011010101010101010101010001001000000101010010010010</a:t>
            </a:r>
            <a:endParaRPr lang="zh-CN" altLang="en-US" dirty="0">
              <a:latin typeface="Consolas" panose="020B0609020204030204" pitchFamily="49" charset="0"/>
            </a:endParaRPr>
          </a:p>
        </p:txBody>
      </p:sp>
      <p:sp>
        <p:nvSpPr>
          <p:cNvPr id="8" name="矩形 7"/>
          <p:cNvSpPr/>
          <p:nvPr/>
        </p:nvSpPr>
        <p:spPr>
          <a:xfrm>
            <a:off x="323528" y="5368668"/>
            <a:ext cx="8496944" cy="307777"/>
          </a:xfrm>
          <a:prstGeom prst="rect">
            <a:avLst/>
          </a:prstGeom>
        </p:spPr>
        <p:txBody>
          <a:bodyPr wrap="square">
            <a:spAutoFit/>
          </a:bodyPr>
          <a:lstStyle/>
          <a:p>
            <a:pPr algn="r"/>
            <a:r>
              <a:rPr lang="en-US" altLang="zh-CN" sz="1400" dirty="0">
                <a:solidFill>
                  <a:srgbClr val="000000"/>
                </a:solidFill>
                <a:latin typeface="等线" panose="02010600030101010101" charset="-122"/>
              </a:rPr>
              <a:t>The Samsung memory mapping bug: </a:t>
            </a:r>
            <a:r>
              <a:rPr lang="zh-CN" altLang="en-US" sz="1400" dirty="0">
                <a:solidFill>
                  <a:srgbClr val="000000"/>
                </a:solidFill>
                <a:latin typeface="等线" panose="02010600030101010101" charset="-122"/>
              </a:rPr>
              <a:t>http://forum.xda-developers.com/showthread.php?t=2048511</a:t>
            </a:r>
            <a:endParaRPr lang="zh-CN" altLang="en-US" sz="1400" dirty="0">
              <a:solidFill>
                <a:srgbClr val="000000"/>
              </a:solidFill>
              <a:latin typeface="等线" panose="02010600030101010101"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The "Data Residue" Problem</a:t>
            </a:r>
            <a:endParaRPr lang="zh-CN" altLang="en-US" dirty="0"/>
          </a:p>
        </p:txBody>
      </p:sp>
      <p:sp>
        <p:nvSpPr>
          <p:cNvPr id="3" name="内容占位符 2"/>
          <p:cNvSpPr>
            <a:spLocks noGrp="1"/>
          </p:cNvSpPr>
          <p:nvPr>
            <p:ph idx="1"/>
          </p:nvPr>
        </p:nvSpPr>
        <p:spPr/>
        <p:txBody>
          <a:bodyPr>
            <a:normAutofit/>
          </a:bodyPr>
          <a:lstStyle/>
          <a:p>
            <a:r>
              <a:rPr lang="en-US" altLang="zh-CN" sz="1800" dirty="0"/>
              <a:t>The plaintext of confidential data may exist in memory on a mobile device for a long time</a:t>
            </a:r>
            <a:endParaRPr lang="en-US" altLang="zh-CN" sz="1800" dirty="0"/>
          </a:p>
        </p:txBody>
      </p:sp>
      <p:sp>
        <p:nvSpPr>
          <p:cNvPr id="4" name="内容占位符 2"/>
          <p:cNvSpPr txBox="1"/>
          <p:nvPr/>
        </p:nvSpPr>
        <p:spPr>
          <a:xfrm>
            <a:off x="457200" y="1333501"/>
            <a:ext cx="8229600" cy="3771636"/>
          </a:xfrm>
          <a:prstGeom prst="rect">
            <a:avLst/>
          </a:prstGeom>
        </p:spPr>
        <p:txBody>
          <a:bodyPr vert="horz" lIns="91440" tIns="45720" rIns="91440" bIns="45720" rtlCol="0">
            <a:normAutofit/>
          </a:bodyPr>
          <a:lstStyle>
            <a:lvl1pPr marL="342900" indent="-342900" algn="l" defTabSz="914400" rtl="0" eaLnBrk="1" latinLnBrk="0" hangingPunct="1">
              <a:spcBef>
                <a:spcPts val="1800"/>
              </a:spcBef>
              <a:buFont typeface="Arial" panose="020B0604020202020204" pitchFamily="34" charset="0"/>
              <a:buChar char="•"/>
              <a:defRPr sz="3200" b="0" i="0" kern="1200">
                <a:solidFill>
                  <a:schemeClr val="tx1"/>
                </a:solidFill>
                <a:latin typeface="Myriad Pro Light SemiCond"/>
                <a:ea typeface="+mn-ea"/>
                <a:cs typeface="Myriad Pro Light SemiCond"/>
              </a:defRPr>
            </a:lvl1pPr>
            <a:lvl2pPr marL="742950" indent="-285750" algn="l" defTabSz="914400" rtl="0" eaLnBrk="1" latinLnBrk="0" hangingPunct="1">
              <a:spcBef>
                <a:spcPct val="20000"/>
              </a:spcBef>
              <a:buFont typeface="Arial" panose="020B0604020202020204" pitchFamily="34" charset="0"/>
              <a:buChar char="–"/>
              <a:defRPr sz="2800" b="0" i="0" kern="1200">
                <a:solidFill>
                  <a:schemeClr val="tx1"/>
                </a:solidFill>
                <a:latin typeface="Myriad Pro Light SemiCond"/>
                <a:ea typeface="+mn-ea"/>
                <a:cs typeface="Myriad Pro Light SemiCond"/>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Myriad Pro Light SemiCond"/>
                <a:ea typeface="+mn-ea"/>
                <a:cs typeface="Myriad Pro Light SemiCond"/>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Myriad Pro Light SemiCond"/>
                <a:ea typeface="+mn-ea"/>
                <a:cs typeface="Myriad Pro Light SemiCond"/>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Myriad Pro Light SemiCond"/>
                <a:ea typeface="+mn-ea"/>
                <a:cs typeface="Myriad Pro Light SemiCond"/>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dirty="0">
                <a:latin typeface="等线" panose="02010600030101010101" charset="-122"/>
              </a:rPr>
              <a:t>应用对关键数据的保护不够</a:t>
            </a:r>
            <a:endParaRPr lang="en-US" altLang="zh-CN" dirty="0">
              <a:latin typeface="等线" panose="02010600030101010101" charset="-122"/>
            </a:endParaRPr>
          </a:p>
          <a:p>
            <a:pPr lvl="1"/>
            <a:r>
              <a:rPr lang="zh-CN" altLang="en-US" dirty="0">
                <a:latin typeface="等线" panose="02010600030101010101" charset="-122"/>
              </a:rPr>
              <a:t>引</a:t>
            </a:r>
            <a:r>
              <a:rPr lang="en-US" altLang="zh-CN" dirty="0" err="1">
                <a:latin typeface="等线" panose="02010600030101010101" charset="-122"/>
              </a:rPr>
              <a:t>CleanOS</a:t>
            </a:r>
            <a:r>
              <a:rPr lang="zh-CN" altLang="en-US" dirty="0">
                <a:latin typeface="等线" panose="02010600030101010101" charset="-122"/>
              </a:rPr>
              <a:t>的数据</a:t>
            </a:r>
            <a:endParaRPr lang="zh-CN" altLang="en-US" dirty="0">
              <a:latin typeface="等线" panose="02010600030101010101"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1520" y="1129308"/>
            <a:ext cx="8568952" cy="3611999"/>
          </a:xfrm>
          <a:prstGeom prst="rect">
            <a:avLst/>
          </a:prstGeom>
        </p:spPr>
      </p:pic>
      <p:sp>
        <p:nvSpPr>
          <p:cNvPr id="7" name="矩形 6"/>
          <p:cNvSpPr/>
          <p:nvPr/>
        </p:nvSpPr>
        <p:spPr>
          <a:xfrm>
            <a:off x="637220" y="2754610"/>
            <a:ext cx="7895220" cy="1399034"/>
          </a:xfrm>
          <a:prstGeom prst="rect">
            <a:avLst/>
          </a:prstGeom>
          <a:solidFill>
            <a:srgbClr val="604A7B">
              <a:alpha val="94902"/>
            </a:srgb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等线" panose="02010600030101010101" charset="-122"/>
              </a:rPr>
              <a:t>Android's default Email app: </a:t>
            </a:r>
            <a:endParaRPr lang="en-US" altLang="zh-CN" sz="2000" dirty="0">
              <a:latin typeface="等线" panose="02010600030101010101" charset="-122"/>
            </a:endParaRPr>
          </a:p>
          <a:p>
            <a:r>
              <a:rPr lang="en-US" altLang="zh-CN" sz="2000" dirty="0">
                <a:latin typeface="等线" panose="02010600030101010101" charset="-122"/>
              </a:rPr>
              <a:t>         has plaintext of password in RAM </a:t>
            </a:r>
            <a:r>
              <a:rPr lang="en-US" altLang="zh-CN" sz="2000" u="sng" dirty="0">
                <a:solidFill>
                  <a:srgbClr val="FF0000"/>
                </a:solidFill>
                <a:latin typeface="等线" panose="02010600030101010101" charset="-122"/>
              </a:rPr>
              <a:t>10 minutes after login</a:t>
            </a:r>
            <a:endParaRPr lang="en-US" altLang="zh-CN" sz="2000" u="sng" dirty="0">
              <a:solidFill>
                <a:srgbClr val="FF0000"/>
              </a:solidFill>
              <a:latin typeface="等线" panose="02010600030101010101" charset="-122"/>
            </a:endParaRPr>
          </a:p>
        </p:txBody>
      </p:sp>
      <p:sp>
        <p:nvSpPr>
          <p:cNvPr id="8" name="矩形 7"/>
          <p:cNvSpPr/>
          <p:nvPr/>
        </p:nvSpPr>
        <p:spPr>
          <a:xfrm>
            <a:off x="3275856" y="1975276"/>
            <a:ext cx="5544616" cy="191671"/>
          </a:xfrm>
          <a:prstGeom prst="rect">
            <a:avLst/>
          </a:prstGeom>
          <a:solidFill>
            <a:srgbClr val="6600FF">
              <a:alpha val="10196"/>
            </a:srgb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latin typeface="等线" panose="02010600030101010101" charset="-122"/>
            </a:endParaRPr>
          </a:p>
        </p:txBody>
      </p:sp>
      <p:sp>
        <p:nvSpPr>
          <p:cNvPr id="10" name="矩形 9"/>
          <p:cNvSpPr/>
          <p:nvPr/>
        </p:nvSpPr>
        <p:spPr>
          <a:xfrm>
            <a:off x="251520" y="5378000"/>
            <a:ext cx="8568952" cy="338554"/>
          </a:xfrm>
          <a:prstGeom prst="rect">
            <a:avLst/>
          </a:prstGeom>
        </p:spPr>
        <p:txBody>
          <a:bodyPr wrap="square">
            <a:spAutoFit/>
          </a:bodyPr>
          <a:lstStyle/>
          <a:p>
            <a:pPr algn="r"/>
            <a:r>
              <a:rPr lang="en-US" altLang="zh-CN" sz="1600" dirty="0">
                <a:solidFill>
                  <a:srgbClr val="000000"/>
                </a:solidFill>
                <a:latin typeface="等线" panose="02010600030101010101" charset="-122"/>
                <a:ea typeface="微软雅黑 Light" panose="020B0502040204020203" pitchFamily="34" charset="-122"/>
              </a:rPr>
              <a:t>Tang, Yang, et al. "</a:t>
            </a:r>
            <a:r>
              <a:rPr lang="en-US" altLang="zh-CN" sz="1600" dirty="0" err="1">
                <a:solidFill>
                  <a:srgbClr val="000000"/>
                </a:solidFill>
                <a:latin typeface="等线" panose="02010600030101010101" charset="-122"/>
                <a:ea typeface="微软雅黑 Light" panose="020B0502040204020203" pitchFamily="34" charset="-122"/>
              </a:rPr>
              <a:t>CleanOS</a:t>
            </a:r>
            <a:r>
              <a:rPr lang="en-US" altLang="zh-CN" sz="1600" dirty="0">
                <a:solidFill>
                  <a:srgbClr val="000000"/>
                </a:solidFill>
                <a:latin typeface="等线" panose="02010600030101010101" charset="-122"/>
                <a:ea typeface="微软雅黑 Light" panose="020B0502040204020203" pitchFamily="34" charset="-122"/>
              </a:rPr>
              <a:t>: Limiting Mobile Data Exposure with Idle Eviction." </a:t>
            </a:r>
            <a:r>
              <a:rPr lang="en-US" altLang="zh-CN" sz="1600" i="1" dirty="0">
                <a:solidFill>
                  <a:srgbClr val="000000"/>
                </a:solidFill>
                <a:latin typeface="等线" panose="02010600030101010101" charset="-122"/>
                <a:ea typeface="微软雅黑 Light" panose="020B0502040204020203" pitchFamily="34" charset="-122"/>
              </a:rPr>
              <a:t>OSDI</a:t>
            </a:r>
            <a:r>
              <a:rPr lang="en-US" altLang="zh-CN" sz="1600" dirty="0">
                <a:solidFill>
                  <a:srgbClr val="000000"/>
                </a:solidFill>
                <a:latin typeface="等线" panose="02010600030101010101" charset="-122"/>
                <a:ea typeface="微软雅黑 Light" panose="020B0502040204020203" pitchFamily="34" charset="-122"/>
              </a:rPr>
              <a:t>. 2012.</a:t>
            </a:r>
            <a:endParaRPr lang="zh-CN" altLang="en-US" sz="1600" dirty="0">
              <a:solidFill>
                <a:srgbClr val="000000"/>
              </a:solidFill>
              <a:latin typeface="等线" panose="02010600030101010101" charset="-122"/>
              <a:ea typeface="微软雅黑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Ways an Attacker Can Steal Your Secrets</a:t>
            </a:r>
            <a:endParaRPr lang="zh-CN" altLang="en-US" dirty="0"/>
          </a:p>
        </p:txBody>
      </p:sp>
      <p:sp>
        <p:nvSpPr>
          <p:cNvPr id="3" name="内容占位符 2"/>
          <p:cNvSpPr>
            <a:spLocks noGrp="1"/>
          </p:cNvSpPr>
          <p:nvPr>
            <p:ph idx="1"/>
          </p:nvPr>
        </p:nvSpPr>
        <p:spPr>
          <a:xfrm>
            <a:off x="457200" y="1333501"/>
            <a:ext cx="8229600" cy="2588068"/>
          </a:xfrm>
        </p:spPr>
        <p:txBody>
          <a:bodyPr>
            <a:normAutofit fontScale="92500"/>
          </a:bodyPr>
          <a:lstStyle/>
          <a:p>
            <a:r>
              <a:rPr lang="en-US" altLang="zh-CN" sz="2400" dirty="0" err="1"/>
              <a:t>KeyLogger</a:t>
            </a:r>
            <a:r>
              <a:rPr lang="en-US" altLang="zh-CN" sz="2400" dirty="0"/>
              <a:t>: install a </a:t>
            </a:r>
            <a:r>
              <a:rPr lang="en-US" altLang="zh-CN" sz="2400" dirty="0" err="1"/>
              <a:t>KeyLogger</a:t>
            </a:r>
            <a:r>
              <a:rPr lang="en-US" altLang="zh-CN" sz="2400" dirty="0"/>
              <a:t>/</a:t>
            </a:r>
            <a:r>
              <a:rPr lang="en-US" altLang="zh-CN" sz="2400" dirty="0" err="1"/>
              <a:t>TouchLogger</a:t>
            </a:r>
            <a:r>
              <a:rPr lang="en-US" altLang="zh-CN" sz="2400" dirty="0"/>
              <a:t> on the phone</a:t>
            </a:r>
            <a:endParaRPr lang="en-US" altLang="zh-CN" sz="2400" dirty="0"/>
          </a:p>
          <a:p>
            <a:r>
              <a:rPr lang="en-US" altLang="zh-CN" sz="2400" dirty="0"/>
              <a:t>Phishing: install a malware and lure the user to enter password</a:t>
            </a:r>
            <a:endParaRPr lang="en-US" altLang="zh-CN" sz="2400" dirty="0"/>
          </a:p>
          <a:p>
            <a:r>
              <a:rPr lang="en-US" altLang="zh-CN" sz="2400" dirty="0" err="1"/>
              <a:t>MemScan</a:t>
            </a:r>
            <a:r>
              <a:rPr lang="en-US" altLang="zh-CN" sz="2400" dirty="0"/>
              <a:t>: use rootkit and scan the memory for any plaintext</a:t>
            </a:r>
            <a:endParaRPr lang="en-US" altLang="zh-CN" sz="2400" dirty="0"/>
          </a:p>
          <a:p>
            <a:r>
              <a:rPr lang="en-US" altLang="zh-CN" sz="2400" b="1" dirty="0" err="1"/>
              <a:t>ScreenCapture</a:t>
            </a:r>
            <a:r>
              <a:rPr lang="en-US" altLang="zh-CN" sz="2400" b="1" dirty="0"/>
              <a:t>: get information directly from the screen</a:t>
            </a:r>
            <a:endParaRPr lang="en-US" altLang="zh-CN" sz="2400" b="1" dirty="0"/>
          </a:p>
        </p:txBody>
      </p:sp>
      <p:pic>
        <p:nvPicPr>
          <p:cNvPr id="5" name="图片 4"/>
          <p:cNvPicPr>
            <a:picLocks noChangeAspect="1"/>
          </p:cNvPicPr>
          <p:nvPr/>
        </p:nvPicPr>
        <p:blipFill>
          <a:blip r:embed="rId1"/>
          <a:stretch>
            <a:fillRect/>
          </a:stretch>
        </p:blipFill>
        <p:spPr>
          <a:xfrm>
            <a:off x="3275856" y="3721596"/>
            <a:ext cx="2360062" cy="1512168"/>
          </a:xfrm>
          <a:prstGeom prst="rect">
            <a:avLst/>
          </a:prstGeom>
          <a:ln>
            <a:solidFill>
              <a:schemeClr val="accent1"/>
            </a:solidFill>
          </a:ln>
        </p:spPr>
      </p:pic>
      <p:sp>
        <p:nvSpPr>
          <p:cNvPr id="6" name="矩形 5"/>
          <p:cNvSpPr/>
          <p:nvPr/>
        </p:nvSpPr>
        <p:spPr>
          <a:xfrm>
            <a:off x="3707904" y="4076067"/>
            <a:ext cx="360040" cy="144016"/>
          </a:xfrm>
          <a:prstGeom prst="rect">
            <a:avLst/>
          </a:prstGeom>
          <a:solidFill>
            <a:srgbClr val="F0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23528" y="5377780"/>
            <a:ext cx="8640960" cy="307777"/>
          </a:xfrm>
          <a:prstGeom prst="rect">
            <a:avLst/>
          </a:prstGeom>
        </p:spPr>
        <p:txBody>
          <a:bodyPr wrap="square">
            <a:spAutoFit/>
          </a:bodyPr>
          <a:lstStyle/>
          <a:p>
            <a:pPr algn="r"/>
            <a:r>
              <a:rPr lang="en-US" altLang="zh-CN" sz="1400" dirty="0">
                <a:solidFill>
                  <a:srgbClr val="000000"/>
                </a:solidFill>
                <a:latin typeface="等线" panose="02010600030101010101" charset="-122"/>
              </a:rPr>
              <a:t>Jang, </a:t>
            </a:r>
            <a:r>
              <a:rPr lang="en-US" altLang="zh-CN" sz="1400" dirty="0" err="1">
                <a:solidFill>
                  <a:srgbClr val="000000"/>
                </a:solidFill>
                <a:latin typeface="等线" panose="02010600030101010101" charset="-122"/>
              </a:rPr>
              <a:t>Yeongjin</a:t>
            </a:r>
            <a:r>
              <a:rPr lang="en-US" altLang="zh-CN" sz="1400" dirty="0">
                <a:solidFill>
                  <a:srgbClr val="000000"/>
                </a:solidFill>
                <a:latin typeface="等线" panose="02010600030101010101" charset="-122"/>
              </a:rPr>
              <a:t>, et al. "A11y Attacks: Exploiting Accessibility in Operating Systems." </a:t>
            </a:r>
            <a:r>
              <a:rPr lang="en-US" altLang="zh-CN" sz="1400" i="1" dirty="0">
                <a:solidFill>
                  <a:srgbClr val="000000"/>
                </a:solidFill>
                <a:latin typeface="等线" panose="02010600030101010101" charset="-122"/>
              </a:rPr>
              <a:t>CCS</a:t>
            </a:r>
            <a:r>
              <a:rPr lang="en-US" altLang="zh-CN" sz="1400" dirty="0">
                <a:solidFill>
                  <a:srgbClr val="000000"/>
                </a:solidFill>
                <a:latin typeface="等线" panose="02010600030101010101" charset="-122"/>
              </a:rPr>
              <a:t>, 2014.</a:t>
            </a:r>
            <a:endParaRPr lang="zh-CN" altLang="en-US" sz="1400" dirty="0">
              <a:solidFill>
                <a:srgbClr val="000000"/>
              </a:solidFill>
              <a:latin typeface="等线" panose="02010600030101010101" charset="-122"/>
            </a:endParaRPr>
          </a:p>
        </p:txBody>
      </p:sp>
      <p:sp>
        <p:nvSpPr>
          <p:cNvPr id="9" name="椭圆 8"/>
          <p:cNvSpPr/>
          <p:nvPr/>
        </p:nvSpPr>
        <p:spPr>
          <a:xfrm>
            <a:off x="3563888" y="4439253"/>
            <a:ext cx="288032"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Ways an Attacker Can Steal Your Secrets</a:t>
            </a:r>
            <a:endParaRPr lang="zh-CN" altLang="en-US" dirty="0"/>
          </a:p>
        </p:txBody>
      </p:sp>
      <p:sp>
        <p:nvSpPr>
          <p:cNvPr id="3" name="内容占位符 2"/>
          <p:cNvSpPr>
            <a:spLocks noGrp="1"/>
          </p:cNvSpPr>
          <p:nvPr>
            <p:ph idx="1"/>
          </p:nvPr>
        </p:nvSpPr>
        <p:spPr>
          <a:xfrm>
            <a:off x="457200" y="1333500"/>
            <a:ext cx="8686800" cy="3252191"/>
          </a:xfrm>
        </p:spPr>
        <p:txBody>
          <a:bodyPr>
            <a:normAutofit fontScale="92500"/>
          </a:bodyPr>
          <a:lstStyle/>
          <a:p>
            <a:r>
              <a:rPr lang="en-US" altLang="zh-CN" sz="2400" dirty="0" err="1"/>
              <a:t>KeyLogger</a:t>
            </a:r>
            <a:r>
              <a:rPr lang="en-US" altLang="zh-CN" sz="2400" dirty="0"/>
              <a:t>: install a </a:t>
            </a:r>
            <a:r>
              <a:rPr lang="en-US" altLang="zh-CN" sz="2400" dirty="0" err="1"/>
              <a:t>KeyLogger</a:t>
            </a:r>
            <a:r>
              <a:rPr lang="en-US" altLang="zh-CN" sz="2400" dirty="0"/>
              <a:t>/</a:t>
            </a:r>
            <a:r>
              <a:rPr lang="en-US" altLang="zh-CN" sz="2400" dirty="0" err="1"/>
              <a:t>TouchLogger</a:t>
            </a:r>
            <a:r>
              <a:rPr lang="en-US" altLang="zh-CN" sz="2400" dirty="0"/>
              <a:t> on the phone</a:t>
            </a:r>
            <a:endParaRPr lang="en-US" altLang="zh-CN" sz="2400" dirty="0"/>
          </a:p>
          <a:p>
            <a:r>
              <a:rPr lang="en-US" altLang="zh-CN" sz="2400" dirty="0"/>
              <a:t>Phishing: install a malware and lure the user to enter password</a:t>
            </a:r>
            <a:endParaRPr lang="en-US" altLang="zh-CN" sz="2400" dirty="0"/>
          </a:p>
          <a:p>
            <a:r>
              <a:rPr lang="en-US" altLang="zh-CN" sz="2400" dirty="0" err="1"/>
              <a:t>MemScan</a:t>
            </a:r>
            <a:r>
              <a:rPr lang="en-US" altLang="zh-CN" sz="2400" dirty="0"/>
              <a:t>: using rootkit and scan memory for any plaintext</a:t>
            </a:r>
            <a:endParaRPr lang="en-US" altLang="zh-CN" sz="2400" dirty="0"/>
          </a:p>
          <a:p>
            <a:r>
              <a:rPr lang="en-US" altLang="zh-CN" sz="2400" dirty="0" err="1"/>
              <a:t>ScreenCapture</a:t>
            </a:r>
            <a:r>
              <a:rPr lang="en-US" altLang="zh-CN" sz="2400" dirty="0"/>
              <a:t>: get information directly from the screen</a:t>
            </a:r>
            <a:endParaRPr lang="en-US" altLang="zh-CN" sz="2400" dirty="0"/>
          </a:p>
          <a:p>
            <a:r>
              <a:rPr lang="en-US" altLang="zh-CN" sz="2400" b="1" dirty="0"/>
              <a:t>Cold-boot: physically attack that can scan memory to get any plaintext</a:t>
            </a:r>
            <a:endParaRPr lang="en-US" altLang="zh-CN" sz="2400" b="1" dirty="0"/>
          </a:p>
        </p:txBody>
      </p:sp>
      <p:pic>
        <p:nvPicPr>
          <p:cNvPr id="4" name="Picture 4" descr="5122f5683910f.jp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59405" y="4369668"/>
            <a:ext cx="3625189" cy="841044"/>
          </a:xfrm>
          <a:prstGeom prst="rect">
            <a:avLst/>
          </a:prstGeom>
        </p:spPr>
      </p:pic>
      <p:sp>
        <p:nvSpPr>
          <p:cNvPr id="7" name="矩形 6"/>
          <p:cNvSpPr/>
          <p:nvPr/>
        </p:nvSpPr>
        <p:spPr>
          <a:xfrm>
            <a:off x="107504" y="1273324"/>
            <a:ext cx="8784976" cy="2430504"/>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2" descr="Recovering FDE encryption keys, with FROST"/>
          <p:cNvPicPr>
            <a:picLocks noChangeAspect="1" noChangeArrowheads="1"/>
          </p:cNvPicPr>
          <p:nvPr/>
        </p:nvPicPr>
        <p:blipFill>
          <a:blip r:embed="rId2"/>
          <a:srcRect/>
          <a:stretch>
            <a:fillRect/>
          </a:stretch>
        </p:blipFill>
        <p:spPr bwMode="auto">
          <a:xfrm>
            <a:off x="5266156" y="1417340"/>
            <a:ext cx="1580468" cy="2106468"/>
          </a:xfrm>
          <a:prstGeom prst="rect">
            <a:avLst/>
          </a:prstGeom>
          <a:noFill/>
          <a:ln w="28575">
            <a:solidFill>
              <a:srgbClr val="7030A0"/>
            </a:solidFill>
          </a:ln>
        </p:spPr>
      </p:pic>
      <p:pic>
        <p:nvPicPr>
          <p:cNvPr id="9" name="Picture 4" descr="A Galaxy Nexus in the freezer, preparing to give up its encryption key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1417340"/>
            <a:ext cx="2808624" cy="2106468"/>
          </a:xfrm>
          <a:prstGeom prst="rect">
            <a:avLst/>
          </a:prstGeom>
          <a:noFill/>
          <a:ln w="28575">
            <a:solidFill>
              <a:srgbClr val="7030A0"/>
            </a:solidFill>
          </a:ln>
        </p:spPr>
      </p:pic>
      <p:sp>
        <p:nvSpPr>
          <p:cNvPr id="11" name="矩形 10"/>
          <p:cNvSpPr/>
          <p:nvPr/>
        </p:nvSpPr>
        <p:spPr>
          <a:xfrm>
            <a:off x="467544" y="5377780"/>
            <a:ext cx="8496944" cy="276999"/>
          </a:xfrm>
          <a:prstGeom prst="rect">
            <a:avLst/>
          </a:prstGeom>
        </p:spPr>
        <p:txBody>
          <a:bodyPr wrap="square">
            <a:spAutoFit/>
          </a:bodyPr>
          <a:lstStyle/>
          <a:p>
            <a:pPr algn="r"/>
            <a:r>
              <a:rPr lang="en-US" altLang="zh-CN" sz="1200" dirty="0">
                <a:solidFill>
                  <a:srgbClr val="000000"/>
                </a:solidFill>
                <a:latin typeface="等线" panose="02010600030101010101" charset="-122"/>
              </a:rPr>
              <a:t>Müller, </a:t>
            </a:r>
            <a:r>
              <a:rPr lang="en-US" altLang="zh-CN" sz="1200" dirty="0" err="1">
                <a:solidFill>
                  <a:srgbClr val="000000"/>
                </a:solidFill>
                <a:latin typeface="等线" panose="02010600030101010101" charset="-122"/>
              </a:rPr>
              <a:t>Tilo</a:t>
            </a:r>
            <a:r>
              <a:rPr lang="en-US" altLang="zh-CN" sz="1200" dirty="0">
                <a:solidFill>
                  <a:srgbClr val="000000"/>
                </a:solidFill>
                <a:latin typeface="等线" panose="02010600030101010101" charset="-122"/>
              </a:rPr>
              <a:t>, and Michael </a:t>
            </a:r>
            <a:r>
              <a:rPr lang="en-US" altLang="zh-CN" sz="1200" dirty="0" err="1">
                <a:solidFill>
                  <a:srgbClr val="000000"/>
                </a:solidFill>
                <a:latin typeface="等线" panose="02010600030101010101" charset="-122"/>
              </a:rPr>
              <a:t>Spreitzenbarth</a:t>
            </a:r>
            <a:r>
              <a:rPr lang="en-US" altLang="zh-CN" sz="1200" dirty="0">
                <a:solidFill>
                  <a:srgbClr val="000000"/>
                </a:solidFill>
                <a:latin typeface="等线" panose="02010600030101010101" charset="-122"/>
              </a:rPr>
              <a:t>. "Frost." </a:t>
            </a:r>
            <a:r>
              <a:rPr lang="en-US" altLang="zh-CN" sz="1200" i="1" dirty="0">
                <a:solidFill>
                  <a:srgbClr val="000000"/>
                </a:solidFill>
                <a:latin typeface="等线" panose="02010600030101010101" charset="-122"/>
              </a:rPr>
              <a:t>Applied Cryptography and Network Security</a:t>
            </a:r>
            <a:r>
              <a:rPr lang="en-US" altLang="zh-CN" sz="1200" dirty="0">
                <a:solidFill>
                  <a:srgbClr val="000000"/>
                </a:solidFill>
                <a:latin typeface="等线" panose="02010600030101010101" charset="-122"/>
              </a:rPr>
              <a:t>. Springer Berlin Heidelberg, 2013.</a:t>
            </a:r>
            <a:endParaRPr lang="zh-CN" altLang="en-US" sz="1200" dirty="0">
              <a:solidFill>
                <a:srgbClr val="000000"/>
              </a:solidFill>
              <a:latin typeface="等线" panose="02010600030101010101"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Ways an Attacker Can Steal Your Secrets</a:t>
            </a:r>
            <a:endParaRPr lang="zh-CN" altLang="en-US" dirty="0"/>
          </a:p>
        </p:txBody>
      </p:sp>
      <p:sp>
        <p:nvSpPr>
          <p:cNvPr id="3" name="内容占位符 2"/>
          <p:cNvSpPr>
            <a:spLocks noGrp="1"/>
          </p:cNvSpPr>
          <p:nvPr>
            <p:ph idx="1"/>
          </p:nvPr>
        </p:nvSpPr>
        <p:spPr>
          <a:xfrm>
            <a:off x="457200" y="1333500"/>
            <a:ext cx="8229600" cy="4188296"/>
          </a:xfrm>
        </p:spPr>
        <p:txBody>
          <a:bodyPr>
            <a:normAutofit fontScale="92500"/>
          </a:bodyPr>
          <a:lstStyle/>
          <a:p>
            <a:r>
              <a:rPr lang="en-US" altLang="zh-CN" sz="2400" dirty="0" err="1"/>
              <a:t>KeyLogger</a:t>
            </a:r>
            <a:r>
              <a:rPr lang="en-US" altLang="zh-CN" sz="2400" dirty="0"/>
              <a:t>: install a </a:t>
            </a:r>
            <a:r>
              <a:rPr lang="en-US" altLang="zh-CN" sz="2400" dirty="0" err="1"/>
              <a:t>KeyLogger</a:t>
            </a:r>
            <a:r>
              <a:rPr lang="en-US" altLang="zh-CN" sz="2400" dirty="0"/>
              <a:t>/</a:t>
            </a:r>
            <a:r>
              <a:rPr lang="en-US" altLang="zh-CN" sz="2400" dirty="0" err="1"/>
              <a:t>TouchLogger</a:t>
            </a:r>
            <a:r>
              <a:rPr lang="en-US" altLang="zh-CN" sz="2400" dirty="0"/>
              <a:t> on the phone</a:t>
            </a:r>
            <a:endParaRPr lang="en-US" altLang="zh-CN" sz="2400" dirty="0"/>
          </a:p>
          <a:p>
            <a:r>
              <a:rPr lang="en-US" altLang="zh-CN" sz="2400" dirty="0"/>
              <a:t>Phishing: install a malware and lure the user to enter password</a:t>
            </a:r>
            <a:endParaRPr lang="en-US" altLang="zh-CN" sz="2400" dirty="0"/>
          </a:p>
          <a:p>
            <a:r>
              <a:rPr lang="en-US" altLang="zh-CN" sz="2400" dirty="0" err="1"/>
              <a:t>MemScan</a:t>
            </a:r>
            <a:r>
              <a:rPr lang="en-US" altLang="zh-CN" sz="2400" dirty="0"/>
              <a:t>: using rootkit and scan memory for any plaintext</a:t>
            </a:r>
            <a:endParaRPr lang="en-US" altLang="zh-CN" sz="2400" dirty="0"/>
          </a:p>
          <a:p>
            <a:r>
              <a:rPr lang="en-US" altLang="zh-CN" sz="2400" dirty="0" err="1"/>
              <a:t>ScreenCapture</a:t>
            </a:r>
            <a:r>
              <a:rPr lang="en-US" altLang="zh-CN" sz="2400" dirty="0"/>
              <a:t>: get information directly from the screen</a:t>
            </a:r>
            <a:endParaRPr lang="en-US" altLang="zh-CN" sz="2400" dirty="0"/>
          </a:p>
          <a:p>
            <a:r>
              <a:rPr lang="en-US" altLang="zh-CN" sz="2400" dirty="0" err="1"/>
              <a:t>Coldboot</a:t>
            </a:r>
            <a:r>
              <a:rPr lang="en-US" altLang="zh-CN" sz="2400" dirty="0"/>
              <a:t>: physically scan the memory to get any plaintext</a:t>
            </a:r>
            <a:endParaRPr lang="en-US" altLang="zh-CN" sz="2400" dirty="0"/>
          </a:p>
          <a:p>
            <a:r>
              <a:rPr lang="en-US" altLang="zh-CN" sz="2400" b="1" dirty="0"/>
              <a:t>Side-Channel: infer PIN code through motion-detector</a:t>
            </a:r>
            <a:endParaRPr lang="en-US" altLang="zh-CN" sz="2400" b="1" dirty="0"/>
          </a:p>
        </p:txBody>
      </p:sp>
      <p:sp>
        <p:nvSpPr>
          <p:cNvPr id="5" name="矩形 4"/>
          <p:cNvSpPr/>
          <p:nvPr/>
        </p:nvSpPr>
        <p:spPr>
          <a:xfrm>
            <a:off x="107504" y="1273324"/>
            <a:ext cx="8784976" cy="2952328"/>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4"/>
          <p:cNvPicPr>
            <a:picLocks noChangeAspect="1"/>
          </p:cNvPicPr>
          <p:nvPr/>
        </p:nvPicPr>
        <p:blipFill>
          <a:blip r:embed="rId1"/>
          <a:stretch>
            <a:fillRect/>
          </a:stretch>
        </p:blipFill>
        <p:spPr>
          <a:xfrm>
            <a:off x="539552" y="1451328"/>
            <a:ext cx="1642441" cy="2463661"/>
          </a:xfrm>
          <a:prstGeom prst="rect">
            <a:avLst/>
          </a:prstGeom>
          <a:ln w="28575">
            <a:solidFill>
              <a:srgbClr val="7030A0"/>
            </a:solidFill>
          </a:ln>
        </p:spPr>
      </p:pic>
      <p:sp>
        <p:nvSpPr>
          <p:cNvPr id="9" name="矩形 8"/>
          <p:cNvSpPr/>
          <p:nvPr/>
        </p:nvSpPr>
        <p:spPr>
          <a:xfrm>
            <a:off x="-205680" y="5116404"/>
            <a:ext cx="8892480" cy="523220"/>
          </a:xfrm>
          <a:prstGeom prst="rect">
            <a:avLst/>
          </a:prstGeom>
        </p:spPr>
        <p:txBody>
          <a:bodyPr wrap="square">
            <a:spAutoFit/>
          </a:bodyPr>
          <a:lstStyle/>
          <a:p>
            <a:pPr algn="ctr"/>
            <a:r>
              <a:rPr lang="en-US" altLang="zh-CN" sz="1400" dirty="0">
                <a:solidFill>
                  <a:srgbClr val="000000"/>
                </a:solidFill>
                <a:latin typeface="等线" panose="02010600030101010101" charset="-122"/>
              </a:rPr>
              <a:t>Cai, Liang, and Hao Chen. "</a:t>
            </a:r>
            <a:r>
              <a:rPr lang="en-US" altLang="zh-CN" sz="1400" dirty="0" err="1">
                <a:solidFill>
                  <a:srgbClr val="000000"/>
                </a:solidFill>
                <a:latin typeface="等线" panose="02010600030101010101" charset="-122"/>
              </a:rPr>
              <a:t>TouchLogger</a:t>
            </a:r>
            <a:r>
              <a:rPr lang="en-US" altLang="zh-CN" sz="1400" dirty="0">
                <a:solidFill>
                  <a:srgbClr val="000000"/>
                </a:solidFill>
                <a:latin typeface="等线" panose="02010600030101010101" charset="-122"/>
              </a:rPr>
              <a:t>: Inferring Keystrokes on Touch Screen from Smartphone motion." </a:t>
            </a:r>
            <a:r>
              <a:rPr lang="en-US" altLang="zh-CN" sz="1400" i="1" dirty="0" err="1">
                <a:solidFill>
                  <a:srgbClr val="000000"/>
                </a:solidFill>
                <a:latin typeface="等线" panose="02010600030101010101" charset="-122"/>
              </a:rPr>
              <a:t>HotSec</a:t>
            </a:r>
            <a:r>
              <a:rPr lang="en-US" altLang="zh-CN" sz="1400" dirty="0">
                <a:solidFill>
                  <a:srgbClr val="000000"/>
                </a:solidFill>
                <a:latin typeface="等线" panose="02010600030101010101" charset="-122"/>
              </a:rPr>
              <a:t>. 2011.</a:t>
            </a:r>
            <a:endParaRPr lang="zh-CN" altLang="en-US" sz="1400" dirty="0">
              <a:solidFill>
                <a:srgbClr val="000000"/>
              </a:solidFill>
              <a:latin typeface="等线" panose="02010600030101010101" charset="-122"/>
            </a:endParaRPr>
          </a:p>
        </p:txBody>
      </p:sp>
      <p:pic>
        <p:nvPicPr>
          <p:cNvPr id="10" name="图片 9"/>
          <p:cNvPicPr>
            <a:picLocks noChangeAspect="1"/>
          </p:cNvPicPr>
          <p:nvPr/>
        </p:nvPicPr>
        <p:blipFill rotWithShape="1">
          <a:blip r:embed="rId2"/>
          <a:srcRect l="1964" r="30313" b="18076"/>
          <a:stretch>
            <a:fillRect/>
          </a:stretch>
        </p:blipFill>
        <p:spPr>
          <a:xfrm>
            <a:off x="2478873" y="1451328"/>
            <a:ext cx="6053567" cy="2463661"/>
          </a:xfrm>
          <a:prstGeom prst="rect">
            <a:avLst/>
          </a:prstGeom>
          <a:solidFill>
            <a:srgbClr val="7030A0"/>
          </a:solidFill>
          <a:ln w="19050">
            <a:solidFill>
              <a:srgbClr val="7030A0"/>
            </a:solid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a:t>Taint</a:t>
            </a:r>
            <a:r>
              <a:rPr kumimoji="1" lang="zh-CN" altLang="en-US" dirty="0"/>
              <a:t> </a:t>
            </a:r>
            <a:r>
              <a:rPr kumimoji="1" lang="en-US" altLang="zh-CN" dirty="0"/>
              <a:t>Tracking</a:t>
            </a:r>
            <a:endParaRPr kumimoji="1" lang="zh-CN" altLang="en-US" dirty="0"/>
          </a:p>
        </p:txBody>
      </p:sp>
      <p:sp>
        <p:nvSpPr>
          <p:cNvPr id="5" name="文本占位符 4"/>
          <p:cNvSpPr>
            <a:spLocks noGrp="1"/>
          </p:cNvSpPr>
          <p:nvPr>
            <p:ph type="body" idx="1"/>
          </p:nvPr>
        </p:nvSpPr>
        <p:spPr/>
        <p:txBody>
          <a:bodyPr/>
          <a:lstStyle/>
          <a:p>
            <a:r>
              <a:rPr kumimoji="1" lang="en-US" altLang="zh-CN" dirty="0"/>
              <a:t>Data</a:t>
            </a:r>
            <a:r>
              <a:rPr kumimoji="1" lang="zh-CN" altLang="en-US" dirty="0"/>
              <a:t> </a:t>
            </a:r>
            <a:r>
              <a:rPr kumimoji="1" lang="en-US" altLang="zh-CN" dirty="0"/>
              <a:t>Protection</a:t>
            </a:r>
            <a:endParaRPr kumimoji="1"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Data Lifetime</a:t>
            </a:r>
            <a:endParaRPr kumimoji="1" lang="zh-CN" altLang="en-US" dirty="0"/>
          </a:p>
        </p:txBody>
      </p:sp>
      <p:sp>
        <p:nvSpPr>
          <p:cNvPr id="3" name="内容占位符 2"/>
          <p:cNvSpPr>
            <a:spLocks noGrp="1"/>
          </p:cNvSpPr>
          <p:nvPr>
            <p:ph idx="1"/>
          </p:nvPr>
        </p:nvSpPr>
        <p:spPr/>
        <p:txBody>
          <a:bodyPr/>
          <a:lstStyle/>
          <a:p>
            <a:r>
              <a:rPr kumimoji="1" lang="en-US" altLang="zh-CN" dirty="0"/>
              <a:t>The</a:t>
            </a:r>
            <a:r>
              <a:rPr kumimoji="1" lang="zh-CN" altLang="en-US" dirty="0"/>
              <a:t> </a:t>
            </a:r>
            <a:r>
              <a:rPr kumimoji="1" lang="en-US" altLang="zh-CN" dirty="0"/>
              <a:t>lifetime</a:t>
            </a:r>
            <a:r>
              <a:rPr kumimoji="1" lang="zh-CN" altLang="en-US" dirty="0"/>
              <a:t> </a:t>
            </a:r>
            <a:r>
              <a:rPr kumimoji="1" lang="en-US" altLang="zh-CN" dirty="0"/>
              <a:t>of</a:t>
            </a:r>
            <a:r>
              <a:rPr kumimoji="1" lang="zh-CN" altLang="en-US" dirty="0"/>
              <a:t> </a:t>
            </a:r>
            <a:r>
              <a:rPr kumimoji="1" lang="en-US" altLang="zh-CN" dirty="0"/>
              <a:t>sensitive</a:t>
            </a:r>
            <a:r>
              <a:rPr kumimoji="1" lang="zh-CN" altLang="en-US" dirty="0"/>
              <a:t> </a:t>
            </a:r>
            <a:r>
              <a:rPr kumimoji="1" lang="en-US" altLang="zh-CN" dirty="0"/>
              <a:t>data</a:t>
            </a:r>
            <a:r>
              <a:rPr kumimoji="1" lang="zh-CN" altLang="en-US" dirty="0"/>
              <a:t> </a:t>
            </a:r>
            <a:r>
              <a:rPr kumimoji="1" lang="en-US" altLang="zh-CN" dirty="0"/>
              <a:t>should</a:t>
            </a:r>
            <a:r>
              <a:rPr kumimoji="1" lang="zh-CN" altLang="en-US" dirty="0"/>
              <a:t> </a:t>
            </a:r>
            <a:r>
              <a:rPr kumimoji="1" lang="en-US" altLang="zh-CN" dirty="0"/>
              <a:t>be</a:t>
            </a:r>
            <a:r>
              <a:rPr kumimoji="1" lang="zh-CN" altLang="en-US" dirty="0"/>
              <a:t> </a:t>
            </a:r>
            <a:r>
              <a:rPr kumimoji="1" lang="en-US" altLang="zh-CN" dirty="0">
                <a:solidFill>
                  <a:srgbClr val="FF0000"/>
                </a:solidFill>
              </a:rPr>
              <a:t>minimized</a:t>
            </a:r>
            <a:endParaRPr kumimoji="1" lang="en-US" altLang="zh-CN" dirty="0"/>
          </a:p>
          <a:p>
            <a:pPr lvl="1"/>
            <a:r>
              <a:rPr kumimoji="1" lang="en-US" altLang="zh-CN" dirty="0"/>
              <a:t>The</a:t>
            </a:r>
            <a:r>
              <a:rPr kumimoji="1" lang="zh-CN" altLang="en-US" dirty="0"/>
              <a:t> </a:t>
            </a:r>
            <a:r>
              <a:rPr kumimoji="1" lang="en-US" altLang="zh-CN" dirty="0"/>
              <a:t>longer</a:t>
            </a:r>
            <a:r>
              <a:rPr kumimoji="1" lang="zh-CN" altLang="en-US" dirty="0"/>
              <a:t> </a:t>
            </a:r>
            <a:r>
              <a:rPr kumimoji="1" lang="en-US" altLang="zh-CN" dirty="0"/>
              <a:t>data</a:t>
            </a:r>
            <a:r>
              <a:rPr kumimoji="1" lang="zh-CN" altLang="en-US" dirty="0"/>
              <a:t> </a:t>
            </a:r>
            <a:r>
              <a:rPr kumimoji="1" lang="en-US" altLang="zh-CN" dirty="0"/>
              <a:t>remains</a:t>
            </a:r>
            <a:r>
              <a:rPr kumimoji="1" lang="zh-CN" altLang="en-US" dirty="0"/>
              <a:t> </a:t>
            </a:r>
            <a:r>
              <a:rPr kumimoji="1" lang="en-US" altLang="zh-CN" dirty="0"/>
              <a:t>in</a:t>
            </a:r>
            <a:r>
              <a:rPr kumimoji="1" lang="zh-CN" altLang="en-US" dirty="0"/>
              <a:t> </a:t>
            </a:r>
            <a:r>
              <a:rPr kumimoji="1" lang="en-US" altLang="zh-CN" dirty="0"/>
              <a:t>memory</a:t>
            </a:r>
            <a:r>
              <a:rPr kumimoji="1" lang="zh-CN" altLang="en-US" dirty="0"/>
              <a:t> </a:t>
            </a:r>
            <a:r>
              <a:rPr kumimoji="1" lang="en-US" altLang="zh-CN" dirty="0"/>
              <a:t>the</a:t>
            </a:r>
            <a:r>
              <a:rPr kumimoji="1" lang="zh-CN" altLang="en-US" dirty="0"/>
              <a:t> </a:t>
            </a:r>
            <a:r>
              <a:rPr kumimoji="1" lang="en-US" altLang="zh-CN" dirty="0"/>
              <a:t>greater</a:t>
            </a:r>
            <a:r>
              <a:rPr kumimoji="1" lang="zh-CN" altLang="en-US" dirty="0"/>
              <a:t> </a:t>
            </a:r>
            <a:r>
              <a:rPr kumimoji="1" lang="en-US" altLang="zh-CN" dirty="0"/>
              <a:t>its</a:t>
            </a:r>
            <a:r>
              <a:rPr kumimoji="1" lang="zh-CN" altLang="en-US" dirty="0"/>
              <a:t> </a:t>
            </a:r>
            <a:r>
              <a:rPr kumimoji="1" lang="en-US" altLang="zh-CN" dirty="0"/>
              <a:t>chances</a:t>
            </a:r>
            <a:r>
              <a:rPr kumimoji="1" lang="zh-CN" altLang="en-US" dirty="0"/>
              <a:t> </a:t>
            </a:r>
            <a:r>
              <a:rPr kumimoji="1" lang="en-US" altLang="zh-CN" dirty="0"/>
              <a:t>of</a:t>
            </a:r>
            <a:r>
              <a:rPr kumimoji="1" lang="zh-CN" altLang="en-US" dirty="0"/>
              <a:t> </a:t>
            </a:r>
            <a:r>
              <a:rPr kumimoji="1" lang="en-US" altLang="zh-CN" dirty="0"/>
              <a:t>being</a:t>
            </a:r>
            <a:r>
              <a:rPr kumimoji="1" lang="zh-CN" altLang="en-US" dirty="0"/>
              <a:t> </a:t>
            </a:r>
            <a:r>
              <a:rPr kumimoji="1" lang="en-US" altLang="zh-CN" dirty="0"/>
              <a:t>leaked</a:t>
            </a:r>
            <a:r>
              <a:rPr kumimoji="1" lang="zh-CN" altLang="en-US" dirty="0"/>
              <a:t> </a:t>
            </a:r>
            <a:r>
              <a:rPr kumimoji="1" lang="en-US" altLang="zh-CN" dirty="0"/>
              <a:t>to</a:t>
            </a:r>
            <a:r>
              <a:rPr kumimoji="1" lang="zh-CN" altLang="en-US" dirty="0"/>
              <a:t> </a:t>
            </a:r>
            <a:r>
              <a:rPr kumimoji="1" lang="en-US" altLang="zh-CN" dirty="0"/>
              <a:t>disk</a:t>
            </a:r>
            <a:endParaRPr kumimoji="1" lang="en-US" altLang="zh-CN" dirty="0"/>
          </a:p>
          <a:p>
            <a:pPr lvl="1"/>
            <a:r>
              <a:rPr kumimoji="1" lang="en-US" altLang="zh-CN" dirty="0"/>
              <a:t>Swapping,</a:t>
            </a:r>
            <a:r>
              <a:rPr kumimoji="1" lang="zh-CN" altLang="en-US" dirty="0"/>
              <a:t> </a:t>
            </a:r>
            <a:r>
              <a:rPr kumimoji="1" lang="en-US" altLang="zh-CN" dirty="0"/>
              <a:t>hibernation,</a:t>
            </a:r>
            <a:r>
              <a:rPr kumimoji="1" lang="zh-CN" altLang="en-US" dirty="0"/>
              <a:t> </a:t>
            </a:r>
            <a:r>
              <a:rPr kumimoji="1" lang="en-US" altLang="zh-CN" dirty="0"/>
              <a:t>VM</a:t>
            </a:r>
            <a:r>
              <a:rPr kumimoji="1" lang="zh-CN" altLang="en-US" dirty="0"/>
              <a:t> </a:t>
            </a:r>
            <a:r>
              <a:rPr kumimoji="1" lang="en-US" altLang="zh-CN" dirty="0"/>
              <a:t>suspending,</a:t>
            </a:r>
            <a:r>
              <a:rPr kumimoji="1" lang="zh-CN" altLang="en-US" dirty="0"/>
              <a:t> </a:t>
            </a:r>
            <a:r>
              <a:rPr kumimoji="1" lang="en-US" altLang="zh-CN" dirty="0"/>
              <a:t>core</a:t>
            </a:r>
            <a:r>
              <a:rPr kumimoji="1" lang="zh-CN" altLang="en-US" dirty="0"/>
              <a:t> </a:t>
            </a:r>
            <a:r>
              <a:rPr kumimoji="1" lang="en-US" altLang="zh-CN" dirty="0"/>
              <a:t>dump,</a:t>
            </a:r>
            <a:r>
              <a:rPr kumimoji="1" lang="zh-CN" altLang="en-US" dirty="0"/>
              <a:t> </a:t>
            </a:r>
            <a:r>
              <a:rPr kumimoji="1" lang="en-US" altLang="zh-CN" dirty="0"/>
              <a:t>etc.</a:t>
            </a:r>
            <a:endParaRPr kumimoji="1" lang="en-US" altLang="zh-CN" dirty="0"/>
          </a:p>
          <a:p>
            <a:endParaRPr kumimoji="1" lang="en-US" altLang="zh-CN" dirty="0"/>
          </a:p>
          <a:p>
            <a:r>
              <a:rPr kumimoji="1" lang="en-US" altLang="zh-CN" dirty="0"/>
              <a:t>That's what we called "</a:t>
            </a:r>
            <a:r>
              <a:rPr kumimoji="1" lang="en-US" altLang="zh-CN" dirty="0">
                <a:solidFill>
                  <a:schemeClr val="accent1"/>
                </a:solidFill>
              </a:rPr>
              <a:t>data exposure</a:t>
            </a:r>
            <a:r>
              <a:rPr kumimoji="1" lang="en-US" altLang="zh-CN" dirty="0"/>
              <a:t>"</a:t>
            </a:r>
            <a:endParaRPr kumimoji="1"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a:t>Taint(</a:t>
            </a:r>
            <a:r>
              <a:rPr kumimoji="1" lang="zh-CN" altLang="en-US" dirty="0"/>
              <a:t>污点</a:t>
            </a:r>
            <a:r>
              <a:rPr kumimoji="1" lang="en-US" altLang="zh-CN" dirty="0"/>
              <a:t>)ing: Data Flow Tracking</a:t>
            </a:r>
            <a:endParaRPr kumimoji="1" lang="zh-CN" altLang="en-US" dirty="0"/>
          </a:p>
        </p:txBody>
      </p:sp>
      <p:sp>
        <p:nvSpPr>
          <p:cNvPr id="5" name="内容占位符 4"/>
          <p:cNvSpPr>
            <a:spLocks noGrp="1"/>
          </p:cNvSpPr>
          <p:nvPr>
            <p:ph idx="1"/>
          </p:nvPr>
        </p:nvSpPr>
        <p:spPr/>
        <p:txBody>
          <a:bodyPr>
            <a:normAutofit/>
          </a:bodyPr>
          <a:lstStyle/>
          <a:p>
            <a:r>
              <a:rPr kumimoji="1" lang="en-US" altLang="zh-CN" dirty="0"/>
              <a:t>Apply access policy along the data flow</a:t>
            </a:r>
            <a:endParaRPr kumimoji="1" lang="en-US" altLang="zh-CN" dirty="0"/>
          </a:p>
          <a:p>
            <a:pPr lvl="1"/>
            <a:r>
              <a:rPr kumimoji="1" lang="en-US" altLang="zh-CN" dirty="0"/>
              <a:t>E.g., a password cannot be sent to Internet</a:t>
            </a:r>
            <a:endParaRPr kumimoji="1" lang="zh-CN" altLang="en-US" dirty="0"/>
          </a:p>
          <a:p>
            <a:pPr lvl="1"/>
            <a:r>
              <a:rPr kumimoji="1" lang="en-US" altLang="zh-CN" dirty="0"/>
              <a:t>E.g.,</a:t>
            </a:r>
            <a:r>
              <a:rPr kumimoji="1" lang="zh-CN" altLang="en-US" dirty="0"/>
              <a:t> </a:t>
            </a:r>
            <a:r>
              <a:rPr kumimoji="1" lang="en-US" altLang="zh-CN" dirty="0"/>
              <a:t>credit</a:t>
            </a:r>
            <a:r>
              <a:rPr kumimoji="1" lang="zh-CN" altLang="en-US" dirty="0"/>
              <a:t> </a:t>
            </a:r>
            <a:r>
              <a:rPr kumimoji="1" lang="en-US" altLang="zh-CN" dirty="0"/>
              <a:t>card</a:t>
            </a:r>
            <a:r>
              <a:rPr kumimoji="1" lang="zh-CN" altLang="en-US" dirty="0"/>
              <a:t> </a:t>
            </a:r>
            <a:r>
              <a:rPr kumimoji="1" lang="en-US" altLang="zh-CN" dirty="0"/>
              <a:t>number</a:t>
            </a:r>
            <a:r>
              <a:rPr kumimoji="1" lang="zh-CN" altLang="en-US" dirty="0"/>
              <a:t> </a:t>
            </a:r>
            <a:r>
              <a:rPr kumimoji="1" lang="en-US" altLang="zh-CN" dirty="0"/>
              <a:t>cannot</a:t>
            </a:r>
            <a:r>
              <a:rPr kumimoji="1" lang="zh-CN" altLang="en-US" dirty="0"/>
              <a:t> </a:t>
            </a:r>
            <a:r>
              <a:rPr kumimoji="1" lang="en-US" altLang="zh-CN" dirty="0"/>
              <a:t>be</a:t>
            </a:r>
            <a:r>
              <a:rPr kumimoji="1" lang="zh-CN" altLang="en-US" dirty="0"/>
              <a:t> </a:t>
            </a:r>
            <a:r>
              <a:rPr kumimoji="1" lang="en-US" altLang="zh-CN" dirty="0"/>
              <a:t>sent</a:t>
            </a:r>
            <a:r>
              <a:rPr kumimoji="1" lang="zh-CN" altLang="en-US" dirty="0"/>
              <a:t> </a:t>
            </a:r>
            <a:r>
              <a:rPr kumimoji="1" lang="en-US" altLang="zh-CN" dirty="0"/>
              <a:t>to</a:t>
            </a:r>
            <a:r>
              <a:rPr kumimoji="1" lang="zh-CN" altLang="en-US" dirty="0"/>
              <a:t> </a:t>
            </a:r>
            <a:r>
              <a:rPr kumimoji="1" lang="en-US" altLang="zh-CN" dirty="0"/>
              <a:t>other</a:t>
            </a:r>
            <a:r>
              <a:rPr kumimoji="1" lang="zh-CN" altLang="en-US" dirty="0"/>
              <a:t> </a:t>
            </a:r>
            <a:r>
              <a:rPr kumimoji="1" lang="en-US" altLang="zh-CN" dirty="0"/>
              <a:t>apps</a:t>
            </a:r>
            <a:endParaRPr kumimoji="1" lang="zh-CN" altLang="en-US" dirty="0"/>
          </a:p>
          <a:p>
            <a:pPr lvl="1"/>
            <a:r>
              <a:rPr kumimoji="1" lang="en-US" altLang="zh-CN" dirty="0"/>
              <a:t>E.g.,</a:t>
            </a:r>
            <a:r>
              <a:rPr kumimoji="1" lang="zh-CN" altLang="en-US" dirty="0"/>
              <a:t> </a:t>
            </a:r>
            <a:r>
              <a:rPr kumimoji="1" lang="en-US" altLang="zh-CN" dirty="0"/>
              <a:t>untrusted</a:t>
            </a:r>
            <a:r>
              <a:rPr kumimoji="1" lang="zh-CN" altLang="en-US" dirty="0"/>
              <a:t> </a:t>
            </a:r>
            <a:r>
              <a:rPr kumimoji="1" lang="en-US" altLang="zh-CN" dirty="0"/>
              <a:t>data</a:t>
            </a:r>
            <a:r>
              <a:rPr kumimoji="1" lang="zh-CN" altLang="en-US" dirty="0"/>
              <a:t> </a:t>
            </a:r>
            <a:r>
              <a:rPr kumimoji="1" lang="en-US" altLang="zh-CN" dirty="0"/>
              <a:t>cannot</a:t>
            </a:r>
            <a:r>
              <a:rPr kumimoji="1" lang="zh-CN" altLang="en-US" dirty="0"/>
              <a:t> </a:t>
            </a:r>
            <a:r>
              <a:rPr kumimoji="1" lang="en-US" altLang="zh-CN" dirty="0"/>
              <a:t>be</a:t>
            </a:r>
            <a:r>
              <a:rPr kumimoji="1" lang="zh-CN" altLang="en-US" dirty="0"/>
              <a:t> </a:t>
            </a:r>
            <a:r>
              <a:rPr kumimoji="1" lang="en-US" altLang="zh-CN" dirty="0"/>
              <a:t>executed</a:t>
            </a:r>
            <a:endParaRPr kumimoji="1" lang="zh-CN" altLang="en-US" dirty="0"/>
          </a:p>
        </p:txBody>
      </p:sp>
      <p:sp>
        <p:nvSpPr>
          <p:cNvPr id="2" name="文本框 1"/>
          <p:cNvSpPr txBox="1"/>
          <p:nvPr/>
        </p:nvSpPr>
        <p:spPr>
          <a:xfrm>
            <a:off x="669290" y="2901315"/>
            <a:ext cx="6866890" cy="829945"/>
          </a:xfrm>
          <a:prstGeom prst="rect">
            <a:avLst/>
          </a:prstGeom>
          <a:noFill/>
        </p:spPr>
        <p:txBody>
          <a:bodyPr wrap="square" rtlCol="0">
            <a:spAutoFit/>
          </a:bodyPr>
          <a:p>
            <a:r>
              <a:rPr lang="en-US" altLang="zh-CN" sz="1600"/>
              <a:t>taint tracking</a:t>
            </a:r>
            <a:r>
              <a:rPr lang="zh-CN" altLang="en-US" sz="1600"/>
              <a:t>能成立的前提是认为，一个</a:t>
            </a:r>
            <a:r>
              <a:rPr lang="en-US" altLang="zh-CN" sz="1600"/>
              <a:t>critical data</a:t>
            </a:r>
            <a:r>
              <a:rPr lang="zh-CN" altLang="en-US" sz="1600"/>
              <a:t>在</a:t>
            </a:r>
            <a:r>
              <a:rPr lang="en-US" altLang="zh-CN" sz="1600"/>
              <a:t>lifetime</a:t>
            </a:r>
            <a:r>
              <a:rPr lang="zh-CN" altLang="en-US" sz="1600"/>
              <a:t>中，是一直处于暴露状态的。但是如果</a:t>
            </a:r>
            <a:r>
              <a:rPr lang="en-US" altLang="zh-CN" sz="1600"/>
              <a:t>attacker</a:t>
            </a:r>
            <a:r>
              <a:rPr lang="zh-CN" altLang="en-US" sz="1600"/>
              <a:t>通过加密，打包等方式进行了额外处理可能就会失效。这就需要</a:t>
            </a:r>
            <a:r>
              <a:rPr lang="en-US" altLang="zh-CN" sz="1600"/>
              <a:t>compiler</a:t>
            </a:r>
            <a:r>
              <a:rPr lang="zh-CN" altLang="en-US" sz="1600"/>
              <a:t>在处理数据的时候进行额外的处理。</a:t>
            </a:r>
            <a:endParaRPr lang="zh-CN" altLang="en-US" sz="16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Dynamic Taint Analysis</a:t>
            </a:r>
            <a:endParaRPr lang="en-US" dirty="0"/>
          </a:p>
        </p:txBody>
      </p:sp>
      <p:sp>
        <p:nvSpPr>
          <p:cNvPr id="6" name="Content Placeholder 5"/>
          <p:cNvSpPr>
            <a:spLocks noGrp="1"/>
          </p:cNvSpPr>
          <p:nvPr>
            <p:ph idx="1"/>
          </p:nvPr>
        </p:nvSpPr>
        <p:spPr/>
        <p:txBody>
          <a:bodyPr>
            <a:noAutofit/>
          </a:bodyPr>
          <a:lstStyle/>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i = </a:t>
            </a:r>
            <a:r>
              <a:rPr lang="en-US" sz="2600" dirty="0">
                <a:solidFill>
                  <a:srgbClr val="FF0000"/>
                </a:solidFill>
                <a:highlight>
                  <a:srgbClr val="FFFFFF"/>
                </a:highlight>
                <a:latin typeface="Consolas" panose="020B0609020204030204" pitchFamily="49" charset="0"/>
              </a:rPr>
              <a:t>get_input</a:t>
            </a:r>
            <a:r>
              <a:rPr lang="en-US" sz="2600" dirty="0">
                <a:solidFill>
                  <a:srgbClr val="000000"/>
                </a:solidFill>
                <a:highlight>
                  <a:srgbClr val="FFFFFF"/>
                </a:highlight>
                <a:latin typeface="Consolas" panose="020B0609020204030204" pitchFamily="49" charset="0"/>
              </a:rPr>
              <a:t>();</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two = 2;</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FF"/>
                </a:solidFill>
                <a:highlight>
                  <a:srgbClr val="FFFFFF"/>
                </a:highlight>
                <a:latin typeface="Consolas" panose="020B0609020204030204" pitchFamily="49" charset="0"/>
              </a:rPr>
              <a:t>if</a:t>
            </a:r>
            <a:r>
              <a:rPr lang="en-US" sz="2600" dirty="0">
                <a:solidFill>
                  <a:srgbClr val="000000"/>
                </a:solidFill>
                <a:highlight>
                  <a:srgbClr val="FFFFFF"/>
                </a:highlight>
                <a:latin typeface="Consolas" panose="020B0609020204030204" pitchFamily="49" charset="0"/>
              </a:rPr>
              <a:t>(i%2 == 0){</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 = i+two;</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j;</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 </a:t>
            </a:r>
            <a:r>
              <a:rPr lang="en-US" sz="2600" dirty="0">
                <a:solidFill>
                  <a:srgbClr val="0000FF"/>
                </a:solidFill>
                <a:highlight>
                  <a:srgbClr val="FFFFFF"/>
                </a:highlight>
                <a:latin typeface="Consolas" panose="020B0609020204030204" pitchFamily="49" charset="0"/>
              </a:rPr>
              <a:t>else</a:t>
            </a:r>
            <a:r>
              <a:rPr lang="en-US" sz="2600" dirty="0">
                <a:solidFill>
                  <a:srgbClr val="000000"/>
                </a:solidFill>
                <a:highlight>
                  <a:srgbClr val="FFFFFF"/>
                </a:highlight>
                <a:latin typeface="Consolas" panose="020B0609020204030204" pitchFamily="49" charset="0"/>
              </a:rPr>
              <a:t> {</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k = two*two;</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k;</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jmp l;</a:t>
            </a:r>
            <a:endParaRPr lang="en-US" sz="2600" dirty="0"/>
          </a:p>
        </p:txBody>
      </p:sp>
      <p:sp>
        <p:nvSpPr>
          <p:cNvPr id="4" name="Slide Number Placeholder 3"/>
          <p:cNvSpPr>
            <a:spLocks noGrp="1"/>
          </p:cNvSpPr>
          <p:nvPr>
            <p:ph type="sldNum" sz="quarter" idx="12"/>
          </p:nvPr>
        </p:nvSpPr>
        <p:spPr/>
        <p:txBody>
          <a:bodyPr/>
          <a:lstStyle/>
          <a:p>
            <a:fld id="{4FAB73BC-B049-4115-A692-8D63A059BFB8}" type="slidenum">
              <a:rPr lang="en-US" smtClean="0"/>
            </a:fld>
            <a:endParaRPr lang="en-US" dirty="0"/>
          </a:p>
        </p:txBody>
      </p:sp>
      <p:sp>
        <p:nvSpPr>
          <p:cNvPr id="2" name="Content Placeholder 1"/>
          <p:cNvSpPr>
            <a:spLocks noGrp="1"/>
          </p:cNvSpPr>
          <p:nvPr>
            <p:ph sz="half" idx="4294967295"/>
          </p:nvPr>
        </p:nvSpPr>
        <p:spPr>
          <a:xfrm>
            <a:off x="4572000" y="1333500"/>
            <a:ext cx="4572000" cy="3771900"/>
          </a:xfrm>
        </p:spPr>
        <p:txBody>
          <a:bodyPr>
            <a:normAutofit fontScale="70000" lnSpcReduction="20000"/>
          </a:bodyPr>
          <a:lstStyle/>
          <a:p>
            <a:r>
              <a:rPr lang="en-US" dirty="0"/>
              <a:t>Example sourced from CMU ECE</a:t>
            </a:r>
            <a:endParaRPr lang="en-US" dirty="0"/>
          </a:p>
          <a:p>
            <a:pPr lvl="1"/>
            <a:r>
              <a:rPr lang="en-US" dirty="0">
                <a:hlinkClick r:id="rId1"/>
              </a:rPr>
              <a:t>Source</a:t>
            </a:r>
            <a:endParaRPr lang="en-US" dirty="0"/>
          </a:p>
          <a:p>
            <a:r>
              <a:rPr lang="en-US" dirty="0"/>
              <a:t>Will show the basic approach of </a:t>
            </a:r>
            <a:r>
              <a:rPr lang="en-US" dirty="0">
                <a:solidFill>
                  <a:srgbClr val="FF0000"/>
                </a:solidFill>
              </a:rPr>
              <a:t>dynamic taint analysis</a:t>
            </a:r>
            <a:endParaRPr lang="en-US" dirty="0"/>
          </a:p>
          <a:p>
            <a:r>
              <a:rPr lang="en-US" dirty="0"/>
              <a:t>Two concrete executions will be presented</a:t>
            </a:r>
            <a:endParaRPr lang="en-US" dirty="0"/>
          </a:p>
          <a:p>
            <a:r>
              <a:rPr lang="en-US" dirty="0"/>
              <a:t>Goal: evaluate whether control can be hijacked by [malicious] user input</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ASLR</a:t>
            </a:r>
            <a:endParaRPr lang="zh-CN" altLang="en-US" dirty="0"/>
          </a:p>
        </p:txBody>
      </p:sp>
      <p:sp>
        <p:nvSpPr>
          <p:cNvPr id="3" name="内容占位符 2"/>
          <p:cNvSpPr>
            <a:spLocks noGrp="1"/>
          </p:cNvSpPr>
          <p:nvPr>
            <p:ph idx="1"/>
          </p:nvPr>
        </p:nvSpPr>
        <p:spPr/>
        <p:txBody>
          <a:bodyPr/>
          <a:lstStyle/>
          <a:p>
            <a:r>
              <a:rPr lang="en-US" altLang="zh-CN" dirty="0"/>
              <a:t>Change the layout of memory space</a:t>
            </a:r>
            <a:endParaRPr lang="en-US" altLang="zh-CN" dirty="0"/>
          </a:p>
          <a:p>
            <a:r>
              <a:rPr lang="en-US" altLang="zh-CN" dirty="0"/>
              <a:t>Every time when a process is created</a:t>
            </a:r>
            <a:endParaRPr lang="en-US" altLang="zh-CN" dirty="0"/>
          </a:p>
          <a:p>
            <a:pPr lvl="1"/>
            <a:r>
              <a:rPr lang="en-US" altLang="zh-CN" dirty="0"/>
              <a:t>Question: how about create by fork?(fork</a:t>
            </a:r>
            <a:r>
              <a:rPr lang="zh-CN" altLang="en-US" dirty="0"/>
              <a:t>的话不会随机，因为每次都和</a:t>
            </a:r>
            <a:r>
              <a:rPr lang="en-US" altLang="zh-CN" dirty="0"/>
              <a:t>parent</a:t>
            </a:r>
            <a:r>
              <a:rPr lang="zh-CN" altLang="en-US" dirty="0"/>
              <a:t>相同</a:t>
            </a:r>
            <a:r>
              <a:rPr lang="en-US" altLang="zh-CN" dirty="0"/>
              <a:t>)</a:t>
            </a:r>
            <a:endParaRPr lang="en-US" altLang="zh-CN" dirty="0"/>
          </a:p>
          <a:p>
            <a:r>
              <a:rPr lang="en-US" altLang="zh-CN" dirty="0"/>
              <a:t>User-level as well as kernel-level</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a:spLocks noGrp="1"/>
          </p:cNvSpPr>
          <p:nvPr>
            <p:ph type="title"/>
          </p:nvPr>
        </p:nvSpPr>
        <p:spPr/>
        <p:txBody>
          <a:bodyPr/>
          <a:lstStyle/>
          <a:p>
            <a:r>
              <a:rPr lang="en-US" dirty="0"/>
              <a:t>Dynamic Taint Analysis</a:t>
            </a:r>
            <a:endParaRPr lang="en-US" dirty="0"/>
          </a:p>
        </p:txBody>
      </p:sp>
      <p:sp>
        <p:nvSpPr>
          <p:cNvPr id="6" name="Content Placeholder 5"/>
          <p:cNvSpPr>
            <a:spLocks noGrp="1"/>
          </p:cNvSpPr>
          <p:nvPr>
            <p:ph idx="1"/>
          </p:nvPr>
        </p:nvSpPr>
        <p:spPr/>
        <p:txBody>
          <a:bodyPr>
            <a:noAutofit/>
          </a:bodyPr>
          <a:lstStyle/>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i = get_input();</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two = 2;</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FF"/>
                </a:solidFill>
                <a:highlight>
                  <a:srgbClr val="FFFFFF"/>
                </a:highlight>
                <a:latin typeface="Consolas" panose="020B0609020204030204" pitchFamily="49" charset="0"/>
              </a:rPr>
              <a:t>if</a:t>
            </a:r>
            <a:r>
              <a:rPr lang="en-US" sz="2600" dirty="0">
                <a:solidFill>
                  <a:srgbClr val="000000"/>
                </a:solidFill>
                <a:highlight>
                  <a:srgbClr val="FFFFFF"/>
                </a:highlight>
                <a:latin typeface="Consolas" panose="020B0609020204030204" pitchFamily="49" charset="0"/>
              </a:rPr>
              <a:t>(i%2 == 0){</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 = i+two;</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j;</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 </a:t>
            </a:r>
            <a:r>
              <a:rPr lang="en-US" sz="2600" dirty="0">
                <a:solidFill>
                  <a:srgbClr val="0000FF"/>
                </a:solidFill>
                <a:highlight>
                  <a:srgbClr val="FFFFFF"/>
                </a:highlight>
                <a:latin typeface="Consolas" panose="020B0609020204030204" pitchFamily="49" charset="0"/>
              </a:rPr>
              <a:t>else</a:t>
            </a:r>
            <a:r>
              <a:rPr lang="en-US" sz="2600" dirty="0">
                <a:solidFill>
                  <a:srgbClr val="000000"/>
                </a:solidFill>
                <a:highlight>
                  <a:srgbClr val="FFFFFF"/>
                </a:highlight>
                <a:latin typeface="Consolas" panose="020B0609020204030204" pitchFamily="49" charset="0"/>
              </a:rPr>
              <a:t> {</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k = two*two;</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k;</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jmp l;</a:t>
            </a:r>
            <a:endParaRPr lang="en-US" sz="2600" dirty="0"/>
          </a:p>
        </p:txBody>
      </p:sp>
      <p:sp>
        <p:nvSpPr>
          <p:cNvPr id="4" name="Slide Number Placeholder 3"/>
          <p:cNvSpPr>
            <a:spLocks noGrp="1"/>
          </p:cNvSpPr>
          <p:nvPr>
            <p:ph type="sldNum" sz="quarter" idx="12"/>
          </p:nvPr>
        </p:nvSpPr>
        <p:spPr/>
        <p:txBody>
          <a:bodyPr/>
          <a:lstStyle/>
          <a:p>
            <a:fld id="{4FAB73BC-B049-4115-A692-8D63A059BFB8}" type="slidenum">
              <a:rPr lang="en-US" smtClean="0"/>
            </a:fld>
            <a:endParaRPr lang="en-US" dirty="0"/>
          </a:p>
        </p:txBody>
      </p:sp>
      <p:graphicFrame>
        <p:nvGraphicFramePr>
          <p:cNvPr id="3" name="Content Placeholder 2"/>
          <p:cNvGraphicFramePr>
            <a:graphicFrameLocks noGrp="1"/>
          </p:cNvGraphicFramePr>
          <p:nvPr>
            <p:ph sz="half" idx="4294967295"/>
          </p:nvPr>
        </p:nvGraphicFramePr>
        <p:xfrm>
          <a:off x="5783263" y="1524000"/>
          <a:ext cx="3360738" cy="1545165"/>
        </p:xfrm>
        <a:graphic>
          <a:graphicData uri="http://schemas.openxmlformats.org/drawingml/2006/table">
            <a:tbl>
              <a:tblPr firstRow="1" bandRow="1">
                <a:tableStyleId>{5C22544A-7EE6-4342-B048-85BDC9FD1C3A}</a:tableStyleId>
              </a:tblPr>
              <a:tblGrid>
                <a:gridCol w="1011047"/>
                <a:gridCol w="713232"/>
                <a:gridCol w="1636459"/>
              </a:tblGrid>
              <a:tr h="309033">
                <a:tc>
                  <a:txBody>
                    <a:bodyPr/>
                    <a:lstStyle/>
                    <a:p>
                      <a:pPr algn="ctr"/>
                      <a:r>
                        <a:rPr lang="en-US" sz="1200" dirty="0"/>
                        <a:t>Variable</a:t>
                      </a:r>
                      <a:endParaRPr lang="en-US" sz="1200" dirty="0"/>
                    </a:p>
                  </a:txBody>
                  <a:tcPr marT="38100" marB="38100"/>
                </a:tc>
                <a:tc>
                  <a:txBody>
                    <a:bodyPr/>
                    <a:lstStyle/>
                    <a:p>
                      <a:pPr algn="ctr"/>
                      <a:r>
                        <a:rPr lang="en-US" sz="1200" dirty="0"/>
                        <a:t>Value</a:t>
                      </a:r>
                      <a:endParaRPr lang="en-US" sz="1200" dirty="0"/>
                    </a:p>
                  </a:txBody>
                  <a:tcPr marT="38100" marB="38100"/>
                </a:tc>
                <a:tc>
                  <a:txBody>
                    <a:bodyPr/>
                    <a:lstStyle/>
                    <a:p>
                      <a:pPr algn="ctr"/>
                      <a:r>
                        <a:rPr lang="en-US" sz="1200" dirty="0"/>
                        <a:t>Taint Status</a:t>
                      </a:r>
                      <a:endParaRPr lang="en-US" sz="1200" dirty="0"/>
                    </a:p>
                  </a:txBody>
                  <a:tcPr marT="38100" marB="38100"/>
                </a:tc>
              </a:tr>
              <a:tr h="309033">
                <a:tc>
                  <a:txBody>
                    <a:bodyPr/>
                    <a:lstStyle/>
                    <a:p>
                      <a:endParaRPr lang="en-US" sz="1500" dirty="0"/>
                    </a:p>
                  </a:txBody>
                  <a:tcPr marT="38100" marB="38100"/>
                </a:tc>
                <a:tc>
                  <a:txBody>
                    <a:bodyPr/>
                    <a:lstStyle/>
                    <a:p>
                      <a:endParaRPr lang="en-US" sz="1500" dirty="0"/>
                    </a:p>
                  </a:txBody>
                  <a:tcPr marT="38100" marB="38100"/>
                </a:tc>
                <a:tc>
                  <a:txBody>
                    <a:bodyPr/>
                    <a:lstStyle/>
                    <a:p>
                      <a:endParaRPr lang="en-US" sz="1500" dirty="0"/>
                    </a:p>
                  </a:txBody>
                  <a:tcPr marT="38100" marB="38100"/>
                </a:tc>
              </a:tr>
              <a:tr h="309033">
                <a:tc>
                  <a:txBody>
                    <a:bodyPr/>
                    <a:lstStyle/>
                    <a:p>
                      <a:endParaRPr lang="en-US" sz="1500" dirty="0"/>
                    </a:p>
                  </a:txBody>
                  <a:tcPr marT="38100" marB="38100"/>
                </a:tc>
                <a:tc>
                  <a:txBody>
                    <a:bodyPr/>
                    <a:lstStyle/>
                    <a:p>
                      <a:endParaRPr lang="en-US" sz="1500" dirty="0"/>
                    </a:p>
                  </a:txBody>
                  <a:tcPr marT="38100" marB="38100"/>
                </a:tc>
                <a:tc>
                  <a:txBody>
                    <a:bodyPr/>
                    <a:lstStyle/>
                    <a:p>
                      <a:endParaRPr lang="en-US" sz="1500" dirty="0"/>
                    </a:p>
                  </a:txBody>
                  <a:tcPr marT="38100" marB="38100"/>
                </a:tc>
              </a:tr>
              <a:tr h="309033">
                <a:tc>
                  <a:txBody>
                    <a:bodyPr/>
                    <a:lstStyle/>
                    <a:p>
                      <a:endParaRPr lang="en-US" sz="1500" dirty="0"/>
                    </a:p>
                  </a:txBody>
                  <a:tcPr marT="38100" marB="38100"/>
                </a:tc>
                <a:tc>
                  <a:txBody>
                    <a:bodyPr/>
                    <a:lstStyle/>
                    <a:p>
                      <a:endParaRPr lang="en-US" sz="1500" dirty="0"/>
                    </a:p>
                  </a:txBody>
                  <a:tcPr marT="38100" marB="38100"/>
                </a:tc>
                <a:tc>
                  <a:txBody>
                    <a:bodyPr/>
                    <a:lstStyle/>
                    <a:p>
                      <a:endParaRPr lang="en-US" sz="1500" dirty="0"/>
                    </a:p>
                  </a:txBody>
                  <a:tcPr marT="38100" marB="38100"/>
                </a:tc>
              </a:tr>
              <a:tr h="309033">
                <a:tc>
                  <a:txBody>
                    <a:bodyPr/>
                    <a:lstStyle/>
                    <a:p>
                      <a:endParaRPr lang="en-US" sz="1500" dirty="0"/>
                    </a:p>
                  </a:txBody>
                  <a:tcPr marT="38100" marB="38100"/>
                </a:tc>
                <a:tc>
                  <a:txBody>
                    <a:bodyPr/>
                    <a:lstStyle/>
                    <a:p>
                      <a:endParaRPr lang="en-US" sz="1500" dirty="0"/>
                    </a:p>
                  </a:txBody>
                  <a:tcPr marT="38100" marB="38100"/>
                </a:tc>
                <a:tc>
                  <a:txBody>
                    <a:bodyPr/>
                    <a:lstStyle/>
                    <a:p>
                      <a:endParaRPr lang="en-US" sz="1500" dirty="0"/>
                    </a:p>
                  </a:txBody>
                  <a:tcPr marT="38100" marB="38100"/>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Dynamic Taint Analysis</a:t>
            </a:r>
            <a:endParaRPr lang="en-US" dirty="0"/>
          </a:p>
        </p:txBody>
      </p:sp>
      <p:sp>
        <p:nvSpPr>
          <p:cNvPr id="6" name="Content Placeholder 5"/>
          <p:cNvSpPr>
            <a:spLocks noGrp="1"/>
          </p:cNvSpPr>
          <p:nvPr>
            <p:ph idx="1"/>
          </p:nvPr>
        </p:nvSpPr>
        <p:spPr/>
        <p:txBody>
          <a:bodyPr>
            <a:noAutofit/>
          </a:bodyPr>
          <a:lstStyle/>
          <a:p>
            <a:pPr marL="0" indent="0">
              <a:lnSpc>
                <a:spcPct val="100000"/>
              </a:lnSpc>
              <a:spcBef>
                <a:spcPts val="0"/>
              </a:spcBef>
              <a:spcAft>
                <a:spcPts val="0"/>
              </a:spcAft>
              <a:buNone/>
            </a:pPr>
            <a:r>
              <a:rPr lang="en-US" sz="2600" dirty="0">
                <a:solidFill>
                  <a:srgbClr val="FF0000"/>
                </a:solidFill>
                <a:highlight>
                  <a:srgbClr val="FFFFFF"/>
                </a:highlight>
                <a:latin typeface="Consolas" panose="020B0609020204030204" pitchFamily="49" charset="0"/>
              </a:rPr>
              <a:t>i = get_input();</a:t>
            </a:r>
            <a:endParaRPr lang="en-US" sz="2600" dirty="0">
              <a:solidFill>
                <a:srgbClr val="FF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two = 2;</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FF"/>
                </a:solidFill>
                <a:highlight>
                  <a:srgbClr val="FFFFFF"/>
                </a:highlight>
                <a:latin typeface="Consolas" panose="020B0609020204030204" pitchFamily="49" charset="0"/>
              </a:rPr>
              <a:t>if</a:t>
            </a:r>
            <a:r>
              <a:rPr lang="en-US" sz="2600" dirty="0">
                <a:solidFill>
                  <a:srgbClr val="000000"/>
                </a:solidFill>
                <a:highlight>
                  <a:srgbClr val="FFFFFF"/>
                </a:highlight>
                <a:latin typeface="Consolas" panose="020B0609020204030204" pitchFamily="49" charset="0"/>
              </a:rPr>
              <a:t>(i%2 == 0){</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 = i+two;</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j;</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 </a:t>
            </a:r>
            <a:r>
              <a:rPr lang="en-US" sz="2600" dirty="0">
                <a:solidFill>
                  <a:srgbClr val="0000FF"/>
                </a:solidFill>
                <a:highlight>
                  <a:srgbClr val="FFFFFF"/>
                </a:highlight>
                <a:latin typeface="Consolas" panose="020B0609020204030204" pitchFamily="49" charset="0"/>
              </a:rPr>
              <a:t>else</a:t>
            </a:r>
            <a:r>
              <a:rPr lang="en-US" sz="2600" dirty="0">
                <a:solidFill>
                  <a:srgbClr val="000000"/>
                </a:solidFill>
                <a:highlight>
                  <a:srgbClr val="FFFFFF"/>
                </a:highlight>
                <a:latin typeface="Consolas" panose="020B0609020204030204" pitchFamily="49" charset="0"/>
              </a:rPr>
              <a:t> {</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k = two*two;</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k;</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jmp l;</a:t>
            </a:r>
            <a:endParaRPr lang="en-US" sz="2600" dirty="0"/>
          </a:p>
        </p:txBody>
      </p:sp>
      <p:sp>
        <p:nvSpPr>
          <p:cNvPr id="4" name="Slide Number Placeholder 3"/>
          <p:cNvSpPr>
            <a:spLocks noGrp="1"/>
          </p:cNvSpPr>
          <p:nvPr>
            <p:ph type="sldNum" sz="quarter" idx="12"/>
          </p:nvPr>
        </p:nvSpPr>
        <p:spPr/>
        <p:txBody>
          <a:bodyPr/>
          <a:lstStyle/>
          <a:p>
            <a:fld id="{4FAB73BC-B049-4115-A692-8D63A059BFB8}" type="slidenum">
              <a:rPr lang="en-US" smtClean="0"/>
            </a:fld>
            <a:endParaRPr lang="en-US" dirty="0"/>
          </a:p>
        </p:txBody>
      </p:sp>
      <p:graphicFrame>
        <p:nvGraphicFramePr>
          <p:cNvPr id="3" name="Content Placeholder 2"/>
          <p:cNvGraphicFramePr>
            <a:graphicFrameLocks noGrp="1"/>
          </p:cNvGraphicFramePr>
          <p:nvPr>
            <p:ph sz="half" idx="4294967295"/>
          </p:nvPr>
        </p:nvGraphicFramePr>
        <p:xfrm>
          <a:off x="5783263" y="1524000"/>
          <a:ext cx="3360738" cy="1545165"/>
        </p:xfrm>
        <a:graphic>
          <a:graphicData uri="http://schemas.openxmlformats.org/drawingml/2006/table">
            <a:tbl>
              <a:tblPr firstRow="1" bandRow="1">
                <a:tableStyleId>{5C22544A-7EE6-4342-B048-85BDC9FD1C3A}</a:tableStyleId>
              </a:tblPr>
              <a:tblGrid>
                <a:gridCol w="1011047"/>
                <a:gridCol w="713232"/>
                <a:gridCol w="1636459"/>
              </a:tblGrid>
              <a:tr h="309033">
                <a:tc>
                  <a:txBody>
                    <a:bodyPr/>
                    <a:lstStyle/>
                    <a:p>
                      <a:pPr algn="ctr"/>
                      <a:r>
                        <a:rPr lang="en-US" sz="1200" dirty="0"/>
                        <a:t>Variable</a:t>
                      </a:r>
                      <a:endParaRPr lang="en-US" sz="1200" dirty="0"/>
                    </a:p>
                  </a:txBody>
                  <a:tcPr marT="38100" marB="38100"/>
                </a:tc>
                <a:tc>
                  <a:txBody>
                    <a:bodyPr/>
                    <a:lstStyle/>
                    <a:p>
                      <a:pPr algn="ctr"/>
                      <a:r>
                        <a:rPr lang="en-US" sz="1200" dirty="0"/>
                        <a:t>Value</a:t>
                      </a:r>
                      <a:endParaRPr lang="en-US" sz="1200" dirty="0"/>
                    </a:p>
                  </a:txBody>
                  <a:tcPr marT="38100" marB="38100"/>
                </a:tc>
                <a:tc>
                  <a:txBody>
                    <a:bodyPr/>
                    <a:lstStyle/>
                    <a:p>
                      <a:pPr algn="ctr"/>
                      <a:r>
                        <a:rPr lang="en-US" sz="1200" dirty="0"/>
                        <a:t>Taint Status</a:t>
                      </a:r>
                      <a:endParaRPr lang="en-US" sz="1200" dirty="0"/>
                    </a:p>
                  </a:txBody>
                  <a:tcPr marT="38100" marB="38100"/>
                </a:tc>
              </a:tr>
              <a:tr h="309033">
                <a:tc>
                  <a:txBody>
                    <a:bodyPr/>
                    <a:lstStyle/>
                    <a:p>
                      <a:pPr algn="ctr"/>
                      <a:r>
                        <a:rPr lang="en-US" sz="1500" dirty="0"/>
                        <a:t>i</a:t>
                      </a:r>
                      <a:endParaRPr lang="en-US" sz="1500" dirty="0"/>
                    </a:p>
                  </a:txBody>
                  <a:tcPr marT="38100" marB="38100"/>
                </a:tc>
                <a:tc>
                  <a:txBody>
                    <a:bodyPr/>
                    <a:lstStyle/>
                    <a:p>
                      <a:pPr algn="ctr"/>
                      <a:r>
                        <a:rPr lang="en-US" sz="1500" dirty="0"/>
                        <a:t>6</a:t>
                      </a:r>
                      <a:endParaRPr lang="en-US" sz="1500" dirty="0"/>
                    </a:p>
                  </a:txBody>
                  <a:tcPr marT="38100" marB="38100"/>
                </a:tc>
                <a:tc>
                  <a:txBody>
                    <a:bodyPr/>
                    <a:lstStyle/>
                    <a:p>
                      <a:pPr algn="ctr"/>
                      <a:r>
                        <a:rPr lang="en-US" sz="1500" dirty="0"/>
                        <a:t>true</a:t>
                      </a:r>
                      <a:endParaRPr lang="en-US" sz="1500" dirty="0"/>
                    </a:p>
                  </a:txBody>
                  <a:tcPr marT="38100" marB="38100"/>
                </a:tc>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Dynamic Taint Analysis</a:t>
            </a:r>
            <a:endParaRPr lang="en-US" dirty="0"/>
          </a:p>
        </p:txBody>
      </p:sp>
      <p:sp>
        <p:nvSpPr>
          <p:cNvPr id="6" name="Content Placeholder 5"/>
          <p:cNvSpPr>
            <a:spLocks noGrp="1"/>
          </p:cNvSpPr>
          <p:nvPr>
            <p:ph idx="1"/>
          </p:nvPr>
        </p:nvSpPr>
        <p:spPr/>
        <p:txBody>
          <a:bodyPr>
            <a:noAutofit/>
          </a:bodyPr>
          <a:lstStyle/>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i = get_input();</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FF0000"/>
                </a:solidFill>
                <a:highlight>
                  <a:srgbClr val="FFFFFF"/>
                </a:highlight>
                <a:latin typeface="Consolas" panose="020B0609020204030204" pitchFamily="49" charset="0"/>
              </a:rPr>
              <a:t>two = 2;</a:t>
            </a:r>
            <a:endParaRPr lang="en-US" sz="2600" dirty="0">
              <a:solidFill>
                <a:srgbClr val="FF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FF"/>
                </a:solidFill>
                <a:highlight>
                  <a:srgbClr val="FFFFFF"/>
                </a:highlight>
                <a:latin typeface="Consolas" panose="020B0609020204030204" pitchFamily="49" charset="0"/>
              </a:rPr>
              <a:t>if</a:t>
            </a:r>
            <a:r>
              <a:rPr lang="en-US" sz="2600" dirty="0">
                <a:solidFill>
                  <a:srgbClr val="000000"/>
                </a:solidFill>
                <a:highlight>
                  <a:srgbClr val="FFFFFF"/>
                </a:highlight>
                <a:latin typeface="Consolas" panose="020B0609020204030204" pitchFamily="49" charset="0"/>
              </a:rPr>
              <a:t>(i%2 == 0){</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 = i+two;</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j;</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 </a:t>
            </a:r>
            <a:r>
              <a:rPr lang="en-US" sz="2600" dirty="0">
                <a:solidFill>
                  <a:srgbClr val="0000FF"/>
                </a:solidFill>
                <a:highlight>
                  <a:srgbClr val="FFFFFF"/>
                </a:highlight>
                <a:latin typeface="Consolas" panose="020B0609020204030204" pitchFamily="49" charset="0"/>
              </a:rPr>
              <a:t>else</a:t>
            </a:r>
            <a:r>
              <a:rPr lang="en-US" sz="2600" dirty="0">
                <a:solidFill>
                  <a:srgbClr val="000000"/>
                </a:solidFill>
                <a:highlight>
                  <a:srgbClr val="FFFFFF"/>
                </a:highlight>
                <a:latin typeface="Consolas" panose="020B0609020204030204" pitchFamily="49" charset="0"/>
              </a:rPr>
              <a:t> {</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k = two*two;</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k;</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jmp l;</a:t>
            </a:r>
            <a:endParaRPr lang="en-US" sz="2600" dirty="0"/>
          </a:p>
        </p:txBody>
      </p:sp>
      <p:sp>
        <p:nvSpPr>
          <p:cNvPr id="4" name="Slide Number Placeholder 3"/>
          <p:cNvSpPr>
            <a:spLocks noGrp="1"/>
          </p:cNvSpPr>
          <p:nvPr>
            <p:ph type="sldNum" sz="quarter" idx="12"/>
          </p:nvPr>
        </p:nvSpPr>
        <p:spPr/>
        <p:txBody>
          <a:bodyPr/>
          <a:lstStyle/>
          <a:p>
            <a:fld id="{4FAB73BC-B049-4115-A692-8D63A059BFB8}" type="slidenum">
              <a:rPr lang="en-US" smtClean="0"/>
            </a:fld>
            <a:endParaRPr lang="en-US" dirty="0"/>
          </a:p>
        </p:txBody>
      </p:sp>
      <p:graphicFrame>
        <p:nvGraphicFramePr>
          <p:cNvPr id="3" name="Content Placeholder 2"/>
          <p:cNvGraphicFramePr>
            <a:graphicFrameLocks noGrp="1"/>
          </p:cNvGraphicFramePr>
          <p:nvPr>
            <p:ph sz="half" idx="4294967295"/>
          </p:nvPr>
        </p:nvGraphicFramePr>
        <p:xfrm>
          <a:off x="5783263" y="1524000"/>
          <a:ext cx="3360738" cy="1545165"/>
        </p:xfrm>
        <a:graphic>
          <a:graphicData uri="http://schemas.openxmlformats.org/drawingml/2006/table">
            <a:tbl>
              <a:tblPr firstRow="1" bandRow="1">
                <a:tableStyleId>{5C22544A-7EE6-4342-B048-85BDC9FD1C3A}</a:tableStyleId>
              </a:tblPr>
              <a:tblGrid>
                <a:gridCol w="1011047"/>
                <a:gridCol w="713232"/>
                <a:gridCol w="1636459"/>
              </a:tblGrid>
              <a:tr h="309033">
                <a:tc>
                  <a:txBody>
                    <a:bodyPr/>
                    <a:lstStyle/>
                    <a:p>
                      <a:pPr algn="ctr"/>
                      <a:r>
                        <a:rPr lang="en-US" sz="1200" dirty="0"/>
                        <a:t>Variable</a:t>
                      </a:r>
                      <a:endParaRPr lang="en-US" sz="1200" dirty="0"/>
                    </a:p>
                  </a:txBody>
                  <a:tcPr marT="38100" marB="38100"/>
                </a:tc>
                <a:tc>
                  <a:txBody>
                    <a:bodyPr/>
                    <a:lstStyle/>
                    <a:p>
                      <a:pPr algn="ctr"/>
                      <a:r>
                        <a:rPr lang="en-US" sz="1200" dirty="0"/>
                        <a:t>Value</a:t>
                      </a:r>
                      <a:endParaRPr lang="en-US" sz="1200" dirty="0"/>
                    </a:p>
                  </a:txBody>
                  <a:tcPr marT="38100" marB="38100"/>
                </a:tc>
                <a:tc>
                  <a:txBody>
                    <a:bodyPr/>
                    <a:lstStyle/>
                    <a:p>
                      <a:pPr algn="ctr"/>
                      <a:r>
                        <a:rPr lang="en-US" sz="1200" dirty="0"/>
                        <a:t>Taint Status</a:t>
                      </a:r>
                      <a:endParaRPr lang="en-US" sz="1200" dirty="0"/>
                    </a:p>
                  </a:txBody>
                  <a:tcPr marT="38100" marB="38100"/>
                </a:tc>
              </a:tr>
              <a:tr h="309033">
                <a:tc>
                  <a:txBody>
                    <a:bodyPr/>
                    <a:lstStyle/>
                    <a:p>
                      <a:pPr algn="ctr"/>
                      <a:r>
                        <a:rPr lang="en-US" sz="1500" dirty="0"/>
                        <a:t>i</a:t>
                      </a:r>
                      <a:endParaRPr lang="en-US" sz="1500" dirty="0"/>
                    </a:p>
                  </a:txBody>
                  <a:tcPr marT="38100" marB="38100"/>
                </a:tc>
                <a:tc>
                  <a:txBody>
                    <a:bodyPr/>
                    <a:lstStyle/>
                    <a:p>
                      <a:pPr algn="ctr"/>
                      <a:r>
                        <a:rPr lang="en-US" sz="1500" dirty="0"/>
                        <a:t>6</a:t>
                      </a:r>
                      <a:endParaRPr lang="en-US" sz="1500" dirty="0"/>
                    </a:p>
                  </a:txBody>
                  <a:tcPr marT="38100" marB="38100"/>
                </a:tc>
                <a:tc>
                  <a:txBody>
                    <a:bodyPr/>
                    <a:lstStyle/>
                    <a:p>
                      <a:pPr algn="ctr"/>
                      <a:r>
                        <a:rPr lang="en-US" sz="1500" dirty="0"/>
                        <a:t>true</a:t>
                      </a:r>
                      <a:endParaRPr lang="en-US" sz="1500" dirty="0"/>
                    </a:p>
                  </a:txBody>
                  <a:tcPr marT="38100" marB="38100"/>
                </a:tc>
              </a:tr>
              <a:tr h="309033">
                <a:tc>
                  <a:txBody>
                    <a:bodyPr/>
                    <a:lstStyle/>
                    <a:p>
                      <a:pPr algn="ctr"/>
                      <a:r>
                        <a:rPr lang="en-US" sz="1500" dirty="0"/>
                        <a:t>two</a:t>
                      </a:r>
                      <a:endParaRPr lang="en-US" sz="1500" dirty="0"/>
                    </a:p>
                  </a:txBody>
                  <a:tcPr marT="38100" marB="38100"/>
                </a:tc>
                <a:tc>
                  <a:txBody>
                    <a:bodyPr/>
                    <a:lstStyle/>
                    <a:p>
                      <a:pPr algn="ctr"/>
                      <a:r>
                        <a:rPr lang="en-US" sz="1500" dirty="0"/>
                        <a:t>2</a:t>
                      </a:r>
                      <a:endParaRPr lang="en-US" sz="1500" dirty="0"/>
                    </a:p>
                  </a:txBody>
                  <a:tcPr marT="38100" marB="38100"/>
                </a:tc>
                <a:tc>
                  <a:txBody>
                    <a:bodyPr/>
                    <a:lstStyle/>
                    <a:p>
                      <a:pPr algn="ctr"/>
                      <a:r>
                        <a:rPr lang="en-US" sz="1500" dirty="0"/>
                        <a:t>false</a:t>
                      </a:r>
                      <a:endParaRPr lang="en-US" sz="1500" dirty="0"/>
                    </a:p>
                  </a:txBody>
                  <a:tcPr marT="38100" marB="38100"/>
                </a:tc>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Dynamic Taint Analysis</a:t>
            </a:r>
            <a:endParaRPr lang="en-US" dirty="0"/>
          </a:p>
        </p:txBody>
      </p:sp>
      <p:sp>
        <p:nvSpPr>
          <p:cNvPr id="6" name="Content Placeholder 5"/>
          <p:cNvSpPr>
            <a:spLocks noGrp="1"/>
          </p:cNvSpPr>
          <p:nvPr>
            <p:ph idx="1"/>
          </p:nvPr>
        </p:nvSpPr>
        <p:spPr/>
        <p:txBody>
          <a:bodyPr>
            <a:noAutofit/>
          </a:bodyPr>
          <a:lstStyle/>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i = get_input();</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two = 2;</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FF"/>
                </a:solidFill>
                <a:highlight>
                  <a:srgbClr val="FFFFFF"/>
                </a:highlight>
                <a:latin typeface="Consolas" panose="020B0609020204030204" pitchFamily="49" charset="0"/>
              </a:rPr>
              <a:t>if</a:t>
            </a:r>
            <a:r>
              <a:rPr lang="en-US" sz="2600" dirty="0">
                <a:solidFill>
                  <a:srgbClr val="000000"/>
                </a:solidFill>
                <a:highlight>
                  <a:srgbClr val="FFFFFF"/>
                </a:highlight>
                <a:latin typeface="Consolas" panose="020B0609020204030204" pitchFamily="49" charset="0"/>
              </a:rPr>
              <a:t>(i%2 == 0){</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FF0000"/>
                </a:solidFill>
                <a:highlight>
                  <a:srgbClr val="FFFFFF"/>
                </a:highlight>
                <a:latin typeface="Consolas" panose="020B0609020204030204" pitchFamily="49" charset="0"/>
              </a:rPr>
              <a:t>j = i+two;</a:t>
            </a:r>
            <a:endParaRPr lang="en-US" sz="2600" dirty="0">
              <a:solidFill>
                <a:srgbClr val="FF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j;</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 </a:t>
            </a:r>
            <a:r>
              <a:rPr lang="en-US" sz="2600" dirty="0">
                <a:solidFill>
                  <a:srgbClr val="0000FF"/>
                </a:solidFill>
                <a:highlight>
                  <a:srgbClr val="FFFFFF"/>
                </a:highlight>
                <a:latin typeface="Consolas" panose="020B0609020204030204" pitchFamily="49" charset="0"/>
              </a:rPr>
              <a:t>else</a:t>
            </a:r>
            <a:r>
              <a:rPr lang="en-US" sz="2600" dirty="0">
                <a:solidFill>
                  <a:srgbClr val="000000"/>
                </a:solidFill>
                <a:highlight>
                  <a:srgbClr val="FFFFFF"/>
                </a:highlight>
                <a:latin typeface="Consolas" panose="020B0609020204030204" pitchFamily="49" charset="0"/>
              </a:rPr>
              <a:t> {</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k = two*two;</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k;</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jmp l;</a:t>
            </a:r>
            <a:endParaRPr lang="en-US" sz="2600" dirty="0"/>
          </a:p>
        </p:txBody>
      </p:sp>
      <p:sp>
        <p:nvSpPr>
          <p:cNvPr id="4" name="Slide Number Placeholder 3"/>
          <p:cNvSpPr>
            <a:spLocks noGrp="1"/>
          </p:cNvSpPr>
          <p:nvPr>
            <p:ph type="sldNum" sz="quarter" idx="12"/>
          </p:nvPr>
        </p:nvSpPr>
        <p:spPr/>
        <p:txBody>
          <a:bodyPr/>
          <a:lstStyle/>
          <a:p>
            <a:fld id="{4FAB73BC-B049-4115-A692-8D63A059BFB8}" type="slidenum">
              <a:rPr lang="en-US" smtClean="0"/>
            </a:fld>
            <a:endParaRPr lang="en-US" dirty="0"/>
          </a:p>
        </p:txBody>
      </p:sp>
      <p:graphicFrame>
        <p:nvGraphicFramePr>
          <p:cNvPr id="3" name="Content Placeholder 2"/>
          <p:cNvGraphicFramePr>
            <a:graphicFrameLocks noGrp="1"/>
          </p:cNvGraphicFramePr>
          <p:nvPr>
            <p:ph sz="half" idx="4294967295"/>
          </p:nvPr>
        </p:nvGraphicFramePr>
        <p:xfrm>
          <a:off x="5783263" y="1524000"/>
          <a:ext cx="3360738" cy="1545165"/>
        </p:xfrm>
        <a:graphic>
          <a:graphicData uri="http://schemas.openxmlformats.org/drawingml/2006/table">
            <a:tbl>
              <a:tblPr firstRow="1" bandRow="1">
                <a:tableStyleId>{5C22544A-7EE6-4342-B048-85BDC9FD1C3A}</a:tableStyleId>
              </a:tblPr>
              <a:tblGrid>
                <a:gridCol w="1011047"/>
                <a:gridCol w="713232"/>
                <a:gridCol w="1636459"/>
              </a:tblGrid>
              <a:tr h="309033">
                <a:tc>
                  <a:txBody>
                    <a:bodyPr/>
                    <a:lstStyle/>
                    <a:p>
                      <a:pPr algn="ctr"/>
                      <a:r>
                        <a:rPr lang="en-US" sz="1200" dirty="0"/>
                        <a:t>Variable</a:t>
                      </a:r>
                      <a:endParaRPr lang="en-US" sz="1200" dirty="0"/>
                    </a:p>
                  </a:txBody>
                  <a:tcPr marT="38100" marB="38100"/>
                </a:tc>
                <a:tc>
                  <a:txBody>
                    <a:bodyPr/>
                    <a:lstStyle/>
                    <a:p>
                      <a:pPr algn="ctr"/>
                      <a:r>
                        <a:rPr lang="en-US" sz="1200" dirty="0"/>
                        <a:t>Value</a:t>
                      </a:r>
                      <a:endParaRPr lang="en-US" sz="1200" dirty="0"/>
                    </a:p>
                  </a:txBody>
                  <a:tcPr marT="38100" marB="38100"/>
                </a:tc>
                <a:tc>
                  <a:txBody>
                    <a:bodyPr/>
                    <a:lstStyle/>
                    <a:p>
                      <a:pPr algn="ctr"/>
                      <a:r>
                        <a:rPr lang="en-US" sz="1200" dirty="0"/>
                        <a:t>Taint Status</a:t>
                      </a:r>
                      <a:endParaRPr lang="en-US" sz="1200" dirty="0"/>
                    </a:p>
                  </a:txBody>
                  <a:tcPr marT="38100" marB="38100"/>
                </a:tc>
              </a:tr>
              <a:tr h="309033">
                <a:tc>
                  <a:txBody>
                    <a:bodyPr/>
                    <a:lstStyle/>
                    <a:p>
                      <a:pPr algn="ctr"/>
                      <a:r>
                        <a:rPr lang="en-US" sz="1500" dirty="0"/>
                        <a:t>i</a:t>
                      </a:r>
                      <a:endParaRPr lang="en-US" sz="1500" dirty="0"/>
                    </a:p>
                  </a:txBody>
                  <a:tcPr marT="38100" marB="38100"/>
                </a:tc>
                <a:tc>
                  <a:txBody>
                    <a:bodyPr/>
                    <a:lstStyle/>
                    <a:p>
                      <a:pPr algn="ctr"/>
                      <a:r>
                        <a:rPr lang="en-US" sz="1500" dirty="0"/>
                        <a:t>6</a:t>
                      </a:r>
                      <a:endParaRPr lang="en-US" sz="1500" dirty="0"/>
                    </a:p>
                  </a:txBody>
                  <a:tcPr marT="38100" marB="38100"/>
                </a:tc>
                <a:tc>
                  <a:txBody>
                    <a:bodyPr/>
                    <a:lstStyle/>
                    <a:p>
                      <a:pPr algn="ctr"/>
                      <a:r>
                        <a:rPr lang="en-US" sz="1500" dirty="0"/>
                        <a:t>true</a:t>
                      </a:r>
                      <a:endParaRPr lang="en-US" sz="1500" dirty="0"/>
                    </a:p>
                  </a:txBody>
                  <a:tcPr marT="38100" marB="38100"/>
                </a:tc>
              </a:tr>
              <a:tr h="309033">
                <a:tc>
                  <a:txBody>
                    <a:bodyPr/>
                    <a:lstStyle/>
                    <a:p>
                      <a:pPr algn="ctr"/>
                      <a:r>
                        <a:rPr lang="en-US" sz="1500" dirty="0"/>
                        <a:t>two</a:t>
                      </a:r>
                      <a:endParaRPr lang="en-US" sz="1500" dirty="0"/>
                    </a:p>
                  </a:txBody>
                  <a:tcPr marT="38100" marB="38100"/>
                </a:tc>
                <a:tc>
                  <a:txBody>
                    <a:bodyPr/>
                    <a:lstStyle/>
                    <a:p>
                      <a:pPr algn="ctr"/>
                      <a:r>
                        <a:rPr lang="en-US" sz="1500" dirty="0"/>
                        <a:t>2</a:t>
                      </a:r>
                      <a:endParaRPr lang="en-US" sz="1500" dirty="0"/>
                    </a:p>
                  </a:txBody>
                  <a:tcPr marT="38100" marB="38100"/>
                </a:tc>
                <a:tc>
                  <a:txBody>
                    <a:bodyPr/>
                    <a:lstStyle/>
                    <a:p>
                      <a:pPr algn="ctr"/>
                      <a:r>
                        <a:rPr lang="en-US" sz="1500" dirty="0"/>
                        <a:t>false</a:t>
                      </a:r>
                      <a:endParaRPr lang="en-US" sz="1500" dirty="0"/>
                    </a:p>
                  </a:txBody>
                  <a:tcPr marT="38100" marB="38100"/>
                </a:tc>
              </a:tr>
              <a:tr h="309033">
                <a:tc>
                  <a:txBody>
                    <a:bodyPr/>
                    <a:lstStyle/>
                    <a:p>
                      <a:pPr algn="ctr"/>
                      <a:r>
                        <a:rPr lang="en-US" sz="1500" dirty="0"/>
                        <a:t>j</a:t>
                      </a:r>
                      <a:endParaRPr lang="en-US" sz="1500" dirty="0"/>
                    </a:p>
                  </a:txBody>
                  <a:tcPr marT="38100" marB="38100"/>
                </a:tc>
                <a:tc>
                  <a:txBody>
                    <a:bodyPr/>
                    <a:lstStyle/>
                    <a:p>
                      <a:pPr algn="ctr"/>
                      <a:r>
                        <a:rPr lang="en-US" sz="1500" dirty="0"/>
                        <a:t>8</a:t>
                      </a:r>
                      <a:endParaRPr lang="en-US" sz="1500" dirty="0"/>
                    </a:p>
                  </a:txBody>
                  <a:tcPr marT="38100" marB="38100"/>
                </a:tc>
                <a:tc>
                  <a:txBody>
                    <a:bodyPr/>
                    <a:lstStyle/>
                    <a:p>
                      <a:pPr algn="ctr"/>
                      <a:r>
                        <a:rPr lang="en-US" sz="1500" dirty="0"/>
                        <a:t>true</a:t>
                      </a:r>
                      <a:endParaRPr lang="en-US" sz="1500" dirty="0"/>
                    </a:p>
                  </a:txBody>
                  <a:tcPr marT="38100" marB="38100"/>
                </a:tc>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Dynamic Taint Analysis</a:t>
            </a:r>
            <a:endParaRPr lang="en-US" dirty="0"/>
          </a:p>
        </p:txBody>
      </p:sp>
      <p:sp>
        <p:nvSpPr>
          <p:cNvPr id="6" name="Content Placeholder 5"/>
          <p:cNvSpPr>
            <a:spLocks noGrp="1"/>
          </p:cNvSpPr>
          <p:nvPr>
            <p:ph idx="1"/>
          </p:nvPr>
        </p:nvSpPr>
        <p:spPr/>
        <p:txBody>
          <a:bodyPr>
            <a:noAutofit/>
          </a:bodyPr>
          <a:lstStyle/>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i = get_input();</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two = 2;</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FF"/>
                </a:solidFill>
                <a:highlight>
                  <a:srgbClr val="FFFFFF"/>
                </a:highlight>
                <a:latin typeface="Consolas" panose="020B0609020204030204" pitchFamily="49" charset="0"/>
              </a:rPr>
              <a:t>if</a:t>
            </a:r>
            <a:r>
              <a:rPr lang="en-US" sz="2600" dirty="0">
                <a:solidFill>
                  <a:srgbClr val="000000"/>
                </a:solidFill>
                <a:highlight>
                  <a:srgbClr val="FFFFFF"/>
                </a:highlight>
                <a:latin typeface="Consolas" panose="020B0609020204030204" pitchFamily="49" charset="0"/>
              </a:rPr>
              <a:t>(i%2 == 0){</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 = i+two;</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FF0000"/>
                </a:solidFill>
                <a:highlight>
                  <a:srgbClr val="FFFFFF"/>
                </a:highlight>
                <a:latin typeface="Consolas" panose="020B0609020204030204" pitchFamily="49" charset="0"/>
              </a:rPr>
              <a:t>l = j;</a:t>
            </a:r>
            <a:endParaRPr lang="en-US" sz="2600" dirty="0">
              <a:solidFill>
                <a:srgbClr val="FF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 </a:t>
            </a:r>
            <a:r>
              <a:rPr lang="en-US" sz="2600" dirty="0">
                <a:solidFill>
                  <a:srgbClr val="0000FF"/>
                </a:solidFill>
                <a:highlight>
                  <a:srgbClr val="FFFFFF"/>
                </a:highlight>
                <a:latin typeface="Consolas" panose="020B0609020204030204" pitchFamily="49" charset="0"/>
              </a:rPr>
              <a:t>else</a:t>
            </a:r>
            <a:r>
              <a:rPr lang="en-US" sz="2600" dirty="0">
                <a:solidFill>
                  <a:srgbClr val="000000"/>
                </a:solidFill>
                <a:highlight>
                  <a:srgbClr val="FFFFFF"/>
                </a:highlight>
                <a:latin typeface="Consolas" panose="020B0609020204030204" pitchFamily="49" charset="0"/>
              </a:rPr>
              <a:t> {</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k = two*two;</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k;</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jmp l;</a:t>
            </a:r>
            <a:endParaRPr lang="en-US" sz="2600" dirty="0"/>
          </a:p>
        </p:txBody>
      </p:sp>
      <p:sp>
        <p:nvSpPr>
          <p:cNvPr id="4" name="Slide Number Placeholder 3"/>
          <p:cNvSpPr>
            <a:spLocks noGrp="1"/>
          </p:cNvSpPr>
          <p:nvPr>
            <p:ph type="sldNum" sz="quarter" idx="12"/>
          </p:nvPr>
        </p:nvSpPr>
        <p:spPr/>
        <p:txBody>
          <a:bodyPr/>
          <a:lstStyle/>
          <a:p>
            <a:fld id="{4FAB73BC-B049-4115-A692-8D63A059BFB8}" type="slidenum">
              <a:rPr lang="en-US" smtClean="0"/>
            </a:fld>
            <a:endParaRPr lang="en-US" dirty="0"/>
          </a:p>
        </p:txBody>
      </p:sp>
      <p:graphicFrame>
        <p:nvGraphicFramePr>
          <p:cNvPr id="3" name="Content Placeholder 2"/>
          <p:cNvGraphicFramePr>
            <a:graphicFrameLocks noGrp="1"/>
          </p:cNvGraphicFramePr>
          <p:nvPr>
            <p:ph sz="half" idx="4294967295"/>
          </p:nvPr>
        </p:nvGraphicFramePr>
        <p:xfrm>
          <a:off x="5783263" y="1524000"/>
          <a:ext cx="3360738" cy="1545165"/>
        </p:xfrm>
        <a:graphic>
          <a:graphicData uri="http://schemas.openxmlformats.org/drawingml/2006/table">
            <a:tbl>
              <a:tblPr firstRow="1" bandRow="1">
                <a:tableStyleId>{5C22544A-7EE6-4342-B048-85BDC9FD1C3A}</a:tableStyleId>
              </a:tblPr>
              <a:tblGrid>
                <a:gridCol w="1011047"/>
                <a:gridCol w="713232"/>
                <a:gridCol w="1636459"/>
              </a:tblGrid>
              <a:tr h="309033">
                <a:tc>
                  <a:txBody>
                    <a:bodyPr/>
                    <a:lstStyle/>
                    <a:p>
                      <a:pPr algn="ctr"/>
                      <a:r>
                        <a:rPr lang="en-US" sz="1200" dirty="0"/>
                        <a:t>Variable</a:t>
                      </a:r>
                      <a:endParaRPr lang="en-US" sz="1200" dirty="0"/>
                    </a:p>
                  </a:txBody>
                  <a:tcPr marT="38100" marB="38100"/>
                </a:tc>
                <a:tc>
                  <a:txBody>
                    <a:bodyPr/>
                    <a:lstStyle/>
                    <a:p>
                      <a:pPr algn="ctr"/>
                      <a:r>
                        <a:rPr lang="en-US" sz="1200" dirty="0"/>
                        <a:t>Value</a:t>
                      </a:r>
                      <a:endParaRPr lang="en-US" sz="1200" dirty="0"/>
                    </a:p>
                  </a:txBody>
                  <a:tcPr marT="38100" marB="38100"/>
                </a:tc>
                <a:tc>
                  <a:txBody>
                    <a:bodyPr/>
                    <a:lstStyle/>
                    <a:p>
                      <a:pPr algn="ctr"/>
                      <a:r>
                        <a:rPr lang="en-US" sz="1200" dirty="0"/>
                        <a:t>Taint Status</a:t>
                      </a:r>
                      <a:endParaRPr lang="en-US" sz="1200" dirty="0"/>
                    </a:p>
                  </a:txBody>
                  <a:tcPr marT="38100" marB="38100"/>
                </a:tc>
              </a:tr>
              <a:tr h="309033">
                <a:tc>
                  <a:txBody>
                    <a:bodyPr/>
                    <a:lstStyle/>
                    <a:p>
                      <a:pPr algn="ctr"/>
                      <a:r>
                        <a:rPr lang="en-US" sz="1500" dirty="0"/>
                        <a:t>i</a:t>
                      </a:r>
                      <a:endParaRPr lang="en-US" sz="1500" dirty="0"/>
                    </a:p>
                  </a:txBody>
                  <a:tcPr marT="38100" marB="38100"/>
                </a:tc>
                <a:tc>
                  <a:txBody>
                    <a:bodyPr/>
                    <a:lstStyle/>
                    <a:p>
                      <a:pPr algn="ctr"/>
                      <a:r>
                        <a:rPr lang="en-US" sz="1500" dirty="0"/>
                        <a:t>6</a:t>
                      </a:r>
                      <a:endParaRPr lang="en-US" sz="1500" dirty="0"/>
                    </a:p>
                  </a:txBody>
                  <a:tcPr marT="38100" marB="38100"/>
                </a:tc>
                <a:tc>
                  <a:txBody>
                    <a:bodyPr/>
                    <a:lstStyle/>
                    <a:p>
                      <a:pPr algn="ctr"/>
                      <a:r>
                        <a:rPr lang="en-US" sz="1500" dirty="0"/>
                        <a:t>true</a:t>
                      </a:r>
                      <a:endParaRPr lang="en-US" sz="1500" dirty="0"/>
                    </a:p>
                  </a:txBody>
                  <a:tcPr marT="38100" marB="38100"/>
                </a:tc>
              </a:tr>
              <a:tr h="309033">
                <a:tc>
                  <a:txBody>
                    <a:bodyPr/>
                    <a:lstStyle/>
                    <a:p>
                      <a:pPr algn="ctr"/>
                      <a:r>
                        <a:rPr lang="en-US" sz="1500" dirty="0"/>
                        <a:t>two</a:t>
                      </a:r>
                      <a:endParaRPr lang="en-US" sz="1500" dirty="0"/>
                    </a:p>
                  </a:txBody>
                  <a:tcPr marT="38100" marB="38100"/>
                </a:tc>
                <a:tc>
                  <a:txBody>
                    <a:bodyPr/>
                    <a:lstStyle/>
                    <a:p>
                      <a:pPr algn="ctr"/>
                      <a:r>
                        <a:rPr lang="en-US" sz="1500" dirty="0"/>
                        <a:t>2</a:t>
                      </a:r>
                      <a:endParaRPr lang="en-US" sz="1500" dirty="0"/>
                    </a:p>
                  </a:txBody>
                  <a:tcPr marT="38100" marB="38100"/>
                </a:tc>
                <a:tc>
                  <a:txBody>
                    <a:bodyPr/>
                    <a:lstStyle/>
                    <a:p>
                      <a:pPr algn="ctr"/>
                      <a:r>
                        <a:rPr lang="en-US" sz="1500" dirty="0"/>
                        <a:t>false</a:t>
                      </a:r>
                      <a:endParaRPr lang="en-US" sz="1500" dirty="0"/>
                    </a:p>
                  </a:txBody>
                  <a:tcPr marT="38100" marB="38100"/>
                </a:tc>
              </a:tr>
              <a:tr h="309033">
                <a:tc>
                  <a:txBody>
                    <a:bodyPr/>
                    <a:lstStyle/>
                    <a:p>
                      <a:pPr algn="ctr"/>
                      <a:r>
                        <a:rPr lang="en-US" sz="1500" dirty="0"/>
                        <a:t>j</a:t>
                      </a:r>
                      <a:endParaRPr lang="en-US" sz="1500" dirty="0"/>
                    </a:p>
                  </a:txBody>
                  <a:tcPr marT="38100" marB="38100"/>
                </a:tc>
                <a:tc>
                  <a:txBody>
                    <a:bodyPr/>
                    <a:lstStyle/>
                    <a:p>
                      <a:pPr algn="ctr"/>
                      <a:r>
                        <a:rPr lang="en-US" sz="1500" dirty="0"/>
                        <a:t>8</a:t>
                      </a:r>
                      <a:endParaRPr lang="en-US" sz="1500" dirty="0"/>
                    </a:p>
                  </a:txBody>
                  <a:tcPr marT="38100" marB="38100"/>
                </a:tc>
                <a:tc>
                  <a:txBody>
                    <a:bodyPr/>
                    <a:lstStyle/>
                    <a:p>
                      <a:pPr algn="ctr"/>
                      <a:r>
                        <a:rPr lang="en-US" sz="1500" dirty="0"/>
                        <a:t>true</a:t>
                      </a:r>
                      <a:endParaRPr lang="en-US" sz="1500" dirty="0"/>
                    </a:p>
                  </a:txBody>
                  <a:tcPr marT="38100" marB="38100"/>
                </a:tc>
              </a:tr>
              <a:tr h="309033">
                <a:tc>
                  <a:txBody>
                    <a:bodyPr/>
                    <a:lstStyle/>
                    <a:p>
                      <a:pPr algn="ctr"/>
                      <a:r>
                        <a:rPr lang="en-US" sz="1500" dirty="0"/>
                        <a:t>l</a:t>
                      </a:r>
                      <a:endParaRPr lang="en-US" sz="1500" dirty="0"/>
                    </a:p>
                  </a:txBody>
                  <a:tcPr marT="38100" marB="38100"/>
                </a:tc>
                <a:tc>
                  <a:txBody>
                    <a:bodyPr/>
                    <a:lstStyle/>
                    <a:p>
                      <a:pPr algn="ctr"/>
                      <a:r>
                        <a:rPr lang="en-US" sz="1500" dirty="0"/>
                        <a:t>8</a:t>
                      </a:r>
                      <a:endParaRPr lang="en-US" sz="1500" dirty="0"/>
                    </a:p>
                  </a:txBody>
                  <a:tcPr marT="38100" marB="38100"/>
                </a:tc>
                <a:tc>
                  <a:txBody>
                    <a:bodyPr/>
                    <a:lstStyle/>
                    <a:p>
                      <a:pPr algn="ctr"/>
                      <a:r>
                        <a:rPr lang="en-US" sz="1500" dirty="0"/>
                        <a:t>true</a:t>
                      </a:r>
                      <a:endParaRPr lang="en-US" sz="1500" dirty="0"/>
                    </a:p>
                  </a:txBody>
                  <a:tcPr marT="38100" marB="38100"/>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p:txBody>
          <a:bodyPr/>
          <a:lstStyle/>
          <a:p>
            <a:r>
              <a:rPr lang="en-US" dirty="0"/>
              <a:t>Dynamic Taint Analysis</a:t>
            </a:r>
            <a:endParaRPr lang="en-US" dirty="0"/>
          </a:p>
        </p:txBody>
      </p:sp>
      <p:sp>
        <p:nvSpPr>
          <p:cNvPr id="6" name="Content Placeholder 5"/>
          <p:cNvSpPr>
            <a:spLocks noGrp="1"/>
          </p:cNvSpPr>
          <p:nvPr>
            <p:ph idx="1"/>
          </p:nvPr>
        </p:nvSpPr>
        <p:spPr/>
        <p:txBody>
          <a:bodyPr>
            <a:noAutofit/>
          </a:bodyPr>
          <a:lstStyle/>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i = get_input();</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two = 2;</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FF"/>
                </a:solidFill>
                <a:highlight>
                  <a:srgbClr val="FFFFFF"/>
                </a:highlight>
                <a:latin typeface="Consolas" panose="020B0609020204030204" pitchFamily="49" charset="0"/>
              </a:rPr>
              <a:t>if</a:t>
            </a:r>
            <a:r>
              <a:rPr lang="en-US" sz="2600" dirty="0">
                <a:solidFill>
                  <a:srgbClr val="000000"/>
                </a:solidFill>
                <a:highlight>
                  <a:srgbClr val="FFFFFF"/>
                </a:highlight>
                <a:latin typeface="Consolas" panose="020B0609020204030204" pitchFamily="49" charset="0"/>
              </a:rPr>
              <a:t>(i%2 == 0){</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 = i+two;</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j;</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 </a:t>
            </a:r>
            <a:r>
              <a:rPr lang="en-US" sz="2600" dirty="0">
                <a:solidFill>
                  <a:srgbClr val="0000FF"/>
                </a:solidFill>
                <a:highlight>
                  <a:srgbClr val="FFFFFF"/>
                </a:highlight>
                <a:latin typeface="Consolas" panose="020B0609020204030204" pitchFamily="49" charset="0"/>
              </a:rPr>
              <a:t>else</a:t>
            </a:r>
            <a:r>
              <a:rPr lang="en-US" sz="2600" dirty="0">
                <a:solidFill>
                  <a:srgbClr val="000000"/>
                </a:solidFill>
                <a:highlight>
                  <a:srgbClr val="FFFFFF"/>
                </a:highlight>
                <a:latin typeface="Consolas" panose="020B0609020204030204" pitchFamily="49" charset="0"/>
              </a:rPr>
              <a:t> {</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k = two*two;</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k;</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jmp l;</a:t>
            </a:r>
            <a:endParaRPr lang="en-US" sz="2600" dirty="0"/>
          </a:p>
        </p:txBody>
      </p:sp>
      <p:sp>
        <p:nvSpPr>
          <p:cNvPr id="4" name="Slide Number Placeholder 3"/>
          <p:cNvSpPr>
            <a:spLocks noGrp="1"/>
          </p:cNvSpPr>
          <p:nvPr>
            <p:ph type="sldNum" sz="quarter" idx="12"/>
          </p:nvPr>
        </p:nvSpPr>
        <p:spPr/>
        <p:txBody>
          <a:bodyPr/>
          <a:lstStyle/>
          <a:p>
            <a:fld id="{4FAB73BC-B049-4115-A692-8D63A059BFB8}" type="slidenum">
              <a:rPr lang="en-US" smtClean="0"/>
            </a:fld>
            <a:endParaRPr lang="en-US" dirty="0"/>
          </a:p>
        </p:txBody>
      </p:sp>
      <p:graphicFrame>
        <p:nvGraphicFramePr>
          <p:cNvPr id="3" name="Content Placeholder 2"/>
          <p:cNvGraphicFramePr>
            <a:graphicFrameLocks noGrp="1"/>
          </p:cNvGraphicFramePr>
          <p:nvPr>
            <p:ph sz="half" idx="4294967295"/>
          </p:nvPr>
        </p:nvGraphicFramePr>
        <p:xfrm>
          <a:off x="5783263" y="1524000"/>
          <a:ext cx="3360738" cy="1545165"/>
        </p:xfrm>
        <a:graphic>
          <a:graphicData uri="http://schemas.openxmlformats.org/drawingml/2006/table">
            <a:tbl>
              <a:tblPr firstRow="1" bandRow="1">
                <a:tableStyleId>{5C22544A-7EE6-4342-B048-85BDC9FD1C3A}</a:tableStyleId>
              </a:tblPr>
              <a:tblGrid>
                <a:gridCol w="1011047"/>
                <a:gridCol w="713232"/>
                <a:gridCol w="1636459"/>
              </a:tblGrid>
              <a:tr h="309033">
                <a:tc>
                  <a:txBody>
                    <a:bodyPr/>
                    <a:lstStyle/>
                    <a:p>
                      <a:pPr algn="ctr"/>
                      <a:r>
                        <a:rPr lang="en-US" sz="1200" dirty="0"/>
                        <a:t>Variable</a:t>
                      </a:r>
                      <a:endParaRPr lang="en-US" sz="1200" dirty="0"/>
                    </a:p>
                  </a:txBody>
                  <a:tcPr marT="38100" marB="38100"/>
                </a:tc>
                <a:tc>
                  <a:txBody>
                    <a:bodyPr/>
                    <a:lstStyle/>
                    <a:p>
                      <a:pPr algn="ctr"/>
                      <a:r>
                        <a:rPr lang="en-US" sz="1200" dirty="0"/>
                        <a:t>Value</a:t>
                      </a:r>
                      <a:endParaRPr lang="en-US" sz="1200" dirty="0"/>
                    </a:p>
                  </a:txBody>
                  <a:tcPr marT="38100" marB="38100"/>
                </a:tc>
                <a:tc>
                  <a:txBody>
                    <a:bodyPr/>
                    <a:lstStyle/>
                    <a:p>
                      <a:pPr algn="ctr"/>
                      <a:r>
                        <a:rPr lang="en-US" sz="1200" dirty="0"/>
                        <a:t>Taint Status</a:t>
                      </a:r>
                      <a:endParaRPr lang="en-US" sz="1200" dirty="0"/>
                    </a:p>
                  </a:txBody>
                  <a:tcPr marT="38100" marB="38100"/>
                </a:tc>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p:txBody>
          <a:bodyPr/>
          <a:lstStyle/>
          <a:p>
            <a:r>
              <a:rPr lang="en-US" dirty="0"/>
              <a:t>Dynamic Taint Analysis</a:t>
            </a:r>
            <a:endParaRPr lang="en-US" dirty="0"/>
          </a:p>
        </p:txBody>
      </p:sp>
      <p:sp>
        <p:nvSpPr>
          <p:cNvPr id="6" name="Content Placeholder 5"/>
          <p:cNvSpPr>
            <a:spLocks noGrp="1"/>
          </p:cNvSpPr>
          <p:nvPr>
            <p:ph idx="1"/>
          </p:nvPr>
        </p:nvSpPr>
        <p:spPr/>
        <p:txBody>
          <a:bodyPr>
            <a:noAutofit/>
          </a:bodyPr>
          <a:lstStyle/>
          <a:p>
            <a:pPr marL="0" indent="0">
              <a:lnSpc>
                <a:spcPct val="100000"/>
              </a:lnSpc>
              <a:spcBef>
                <a:spcPts val="0"/>
              </a:spcBef>
              <a:spcAft>
                <a:spcPts val="0"/>
              </a:spcAft>
              <a:buNone/>
            </a:pPr>
            <a:r>
              <a:rPr lang="en-US" sz="2600" dirty="0">
                <a:solidFill>
                  <a:srgbClr val="FF0000"/>
                </a:solidFill>
                <a:highlight>
                  <a:srgbClr val="FFFFFF"/>
                </a:highlight>
                <a:latin typeface="Consolas" panose="020B0609020204030204" pitchFamily="49" charset="0"/>
              </a:rPr>
              <a:t>i = get_input();</a:t>
            </a:r>
            <a:endParaRPr lang="en-US" sz="2600" dirty="0">
              <a:solidFill>
                <a:srgbClr val="FF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two = 2;</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FF"/>
                </a:solidFill>
                <a:highlight>
                  <a:srgbClr val="FFFFFF"/>
                </a:highlight>
                <a:latin typeface="Consolas" panose="020B0609020204030204" pitchFamily="49" charset="0"/>
              </a:rPr>
              <a:t>if</a:t>
            </a:r>
            <a:r>
              <a:rPr lang="en-US" sz="2600" dirty="0">
                <a:solidFill>
                  <a:srgbClr val="000000"/>
                </a:solidFill>
                <a:highlight>
                  <a:srgbClr val="FFFFFF"/>
                </a:highlight>
                <a:latin typeface="Consolas" panose="020B0609020204030204" pitchFamily="49" charset="0"/>
              </a:rPr>
              <a:t>(i%2 == 0){</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 = i+two;</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j;</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 </a:t>
            </a:r>
            <a:r>
              <a:rPr lang="en-US" sz="2600" dirty="0">
                <a:solidFill>
                  <a:srgbClr val="0000FF"/>
                </a:solidFill>
                <a:highlight>
                  <a:srgbClr val="FFFFFF"/>
                </a:highlight>
                <a:latin typeface="Consolas" panose="020B0609020204030204" pitchFamily="49" charset="0"/>
              </a:rPr>
              <a:t>else</a:t>
            </a:r>
            <a:r>
              <a:rPr lang="en-US" sz="2600" dirty="0">
                <a:solidFill>
                  <a:srgbClr val="000000"/>
                </a:solidFill>
                <a:highlight>
                  <a:srgbClr val="FFFFFF"/>
                </a:highlight>
                <a:latin typeface="Consolas" panose="020B0609020204030204" pitchFamily="49" charset="0"/>
              </a:rPr>
              <a:t> {</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k = two*two;</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k;</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jmp l;</a:t>
            </a:r>
            <a:endParaRPr lang="en-US" sz="2600" dirty="0"/>
          </a:p>
        </p:txBody>
      </p:sp>
      <p:sp>
        <p:nvSpPr>
          <p:cNvPr id="4" name="Slide Number Placeholder 3"/>
          <p:cNvSpPr>
            <a:spLocks noGrp="1"/>
          </p:cNvSpPr>
          <p:nvPr>
            <p:ph type="sldNum" sz="quarter" idx="12"/>
          </p:nvPr>
        </p:nvSpPr>
        <p:spPr/>
        <p:txBody>
          <a:bodyPr/>
          <a:lstStyle/>
          <a:p>
            <a:fld id="{4FAB73BC-B049-4115-A692-8D63A059BFB8}" type="slidenum">
              <a:rPr lang="en-US" smtClean="0"/>
            </a:fld>
            <a:endParaRPr lang="en-US" dirty="0"/>
          </a:p>
        </p:txBody>
      </p:sp>
      <p:graphicFrame>
        <p:nvGraphicFramePr>
          <p:cNvPr id="3" name="Content Placeholder 2"/>
          <p:cNvGraphicFramePr>
            <a:graphicFrameLocks noGrp="1"/>
          </p:cNvGraphicFramePr>
          <p:nvPr>
            <p:ph sz="half" idx="4294967295"/>
          </p:nvPr>
        </p:nvGraphicFramePr>
        <p:xfrm>
          <a:off x="5783263" y="1524000"/>
          <a:ext cx="3360738" cy="1545165"/>
        </p:xfrm>
        <a:graphic>
          <a:graphicData uri="http://schemas.openxmlformats.org/drawingml/2006/table">
            <a:tbl>
              <a:tblPr firstRow="1" bandRow="1">
                <a:tableStyleId>{5C22544A-7EE6-4342-B048-85BDC9FD1C3A}</a:tableStyleId>
              </a:tblPr>
              <a:tblGrid>
                <a:gridCol w="1011047"/>
                <a:gridCol w="713232"/>
                <a:gridCol w="1636459"/>
              </a:tblGrid>
              <a:tr h="309033">
                <a:tc>
                  <a:txBody>
                    <a:bodyPr/>
                    <a:lstStyle/>
                    <a:p>
                      <a:pPr algn="ctr"/>
                      <a:r>
                        <a:rPr lang="en-US" sz="1200" dirty="0"/>
                        <a:t>Variable</a:t>
                      </a:r>
                      <a:endParaRPr lang="en-US" sz="1200" dirty="0"/>
                    </a:p>
                  </a:txBody>
                  <a:tcPr marT="38100" marB="38100"/>
                </a:tc>
                <a:tc>
                  <a:txBody>
                    <a:bodyPr/>
                    <a:lstStyle/>
                    <a:p>
                      <a:pPr algn="ctr"/>
                      <a:r>
                        <a:rPr lang="en-US" sz="1200" dirty="0"/>
                        <a:t>Value</a:t>
                      </a:r>
                      <a:endParaRPr lang="en-US" sz="1200" dirty="0"/>
                    </a:p>
                  </a:txBody>
                  <a:tcPr marT="38100" marB="38100"/>
                </a:tc>
                <a:tc>
                  <a:txBody>
                    <a:bodyPr/>
                    <a:lstStyle/>
                    <a:p>
                      <a:pPr algn="ctr"/>
                      <a:r>
                        <a:rPr lang="en-US" sz="1200" dirty="0"/>
                        <a:t>Taint Status</a:t>
                      </a:r>
                      <a:endParaRPr lang="en-US" sz="1200" dirty="0"/>
                    </a:p>
                  </a:txBody>
                  <a:tcPr marT="38100" marB="38100"/>
                </a:tc>
              </a:tr>
              <a:tr h="309033">
                <a:tc>
                  <a:txBody>
                    <a:bodyPr/>
                    <a:lstStyle/>
                    <a:p>
                      <a:pPr algn="ctr"/>
                      <a:r>
                        <a:rPr lang="en-US" sz="1500" dirty="0"/>
                        <a:t>i</a:t>
                      </a:r>
                      <a:endParaRPr lang="en-US" sz="1500" dirty="0"/>
                    </a:p>
                  </a:txBody>
                  <a:tcPr marT="38100" marB="38100"/>
                </a:tc>
                <a:tc>
                  <a:txBody>
                    <a:bodyPr/>
                    <a:lstStyle/>
                    <a:p>
                      <a:pPr algn="ctr"/>
                      <a:r>
                        <a:rPr lang="en-US" sz="1500" dirty="0"/>
                        <a:t>7</a:t>
                      </a:r>
                      <a:endParaRPr lang="en-US" sz="1500" dirty="0"/>
                    </a:p>
                  </a:txBody>
                  <a:tcPr marT="38100" marB="38100"/>
                </a:tc>
                <a:tc>
                  <a:txBody>
                    <a:bodyPr/>
                    <a:lstStyle/>
                    <a:p>
                      <a:pPr algn="ctr"/>
                      <a:r>
                        <a:rPr lang="en-US" sz="1500" dirty="0"/>
                        <a:t>true</a:t>
                      </a:r>
                      <a:endParaRPr lang="en-US" sz="1500" dirty="0"/>
                    </a:p>
                  </a:txBody>
                  <a:tcPr marT="38100" marB="38100"/>
                </a:tc>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p:txBody>
          <a:bodyPr/>
          <a:lstStyle/>
          <a:p>
            <a:r>
              <a:rPr lang="en-US" dirty="0"/>
              <a:t>Dynamic Taint Analysis</a:t>
            </a:r>
            <a:endParaRPr lang="en-US" dirty="0"/>
          </a:p>
        </p:txBody>
      </p:sp>
      <p:sp>
        <p:nvSpPr>
          <p:cNvPr id="6" name="Content Placeholder 5"/>
          <p:cNvSpPr>
            <a:spLocks noGrp="1"/>
          </p:cNvSpPr>
          <p:nvPr>
            <p:ph idx="1"/>
          </p:nvPr>
        </p:nvSpPr>
        <p:spPr/>
        <p:txBody>
          <a:bodyPr>
            <a:noAutofit/>
          </a:bodyPr>
          <a:lstStyle/>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i = get_input();</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FF0000"/>
                </a:solidFill>
                <a:highlight>
                  <a:srgbClr val="FFFFFF"/>
                </a:highlight>
                <a:latin typeface="Consolas" panose="020B0609020204030204" pitchFamily="49" charset="0"/>
              </a:rPr>
              <a:t>two = 2;</a:t>
            </a:r>
            <a:endParaRPr lang="en-US" sz="2600" dirty="0">
              <a:solidFill>
                <a:srgbClr val="FF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FF"/>
                </a:solidFill>
                <a:highlight>
                  <a:srgbClr val="FFFFFF"/>
                </a:highlight>
                <a:latin typeface="Consolas" panose="020B0609020204030204" pitchFamily="49" charset="0"/>
              </a:rPr>
              <a:t>if</a:t>
            </a:r>
            <a:r>
              <a:rPr lang="en-US" sz="2600" dirty="0">
                <a:solidFill>
                  <a:srgbClr val="000000"/>
                </a:solidFill>
                <a:highlight>
                  <a:srgbClr val="FFFFFF"/>
                </a:highlight>
                <a:latin typeface="Consolas" panose="020B0609020204030204" pitchFamily="49" charset="0"/>
              </a:rPr>
              <a:t>(i%2 == 0){</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 = i+two;</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j;</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 </a:t>
            </a:r>
            <a:r>
              <a:rPr lang="en-US" sz="2600" dirty="0">
                <a:solidFill>
                  <a:srgbClr val="0000FF"/>
                </a:solidFill>
                <a:highlight>
                  <a:srgbClr val="FFFFFF"/>
                </a:highlight>
                <a:latin typeface="Consolas" panose="020B0609020204030204" pitchFamily="49" charset="0"/>
              </a:rPr>
              <a:t>else</a:t>
            </a:r>
            <a:r>
              <a:rPr lang="en-US" sz="2600" dirty="0">
                <a:solidFill>
                  <a:srgbClr val="000000"/>
                </a:solidFill>
                <a:highlight>
                  <a:srgbClr val="FFFFFF"/>
                </a:highlight>
                <a:latin typeface="Consolas" panose="020B0609020204030204" pitchFamily="49" charset="0"/>
              </a:rPr>
              <a:t> {</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k = two*two;</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k;</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jmp l;</a:t>
            </a:r>
            <a:endParaRPr lang="en-US" sz="2600" dirty="0"/>
          </a:p>
        </p:txBody>
      </p:sp>
      <p:sp>
        <p:nvSpPr>
          <p:cNvPr id="4" name="Slide Number Placeholder 3"/>
          <p:cNvSpPr>
            <a:spLocks noGrp="1"/>
          </p:cNvSpPr>
          <p:nvPr>
            <p:ph type="sldNum" sz="quarter" idx="12"/>
          </p:nvPr>
        </p:nvSpPr>
        <p:spPr/>
        <p:txBody>
          <a:bodyPr/>
          <a:lstStyle/>
          <a:p>
            <a:fld id="{4FAB73BC-B049-4115-A692-8D63A059BFB8}" type="slidenum">
              <a:rPr lang="en-US" smtClean="0"/>
            </a:fld>
            <a:endParaRPr lang="en-US" dirty="0"/>
          </a:p>
        </p:txBody>
      </p:sp>
      <p:graphicFrame>
        <p:nvGraphicFramePr>
          <p:cNvPr id="3" name="Content Placeholder 2"/>
          <p:cNvGraphicFramePr>
            <a:graphicFrameLocks noGrp="1"/>
          </p:cNvGraphicFramePr>
          <p:nvPr>
            <p:ph sz="half" idx="4294967295"/>
          </p:nvPr>
        </p:nvGraphicFramePr>
        <p:xfrm>
          <a:off x="5783263" y="1524000"/>
          <a:ext cx="3360738" cy="1545165"/>
        </p:xfrm>
        <a:graphic>
          <a:graphicData uri="http://schemas.openxmlformats.org/drawingml/2006/table">
            <a:tbl>
              <a:tblPr firstRow="1" bandRow="1">
                <a:tableStyleId>{5C22544A-7EE6-4342-B048-85BDC9FD1C3A}</a:tableStyleId>
              </a:tblPr>
              <a:tblGrid>
                <a:gridCol w="1011047"/>
                <a:gridCol w="713232"/>
                <a:gridCol w="1636459"/>
              </a:tblGrid>
              <a:tr h="309033">
                <a:tc>
                  <a:txBody>
                    <a:bodyPr/>
                    <a:lstStyle/>
                    <a:p>
                      <a:pPr algn="ctr"/>
                      <a:r>
                        <a:rPr lang="en-US" sz="1200" dirty="0"/>
                        <a:t>Variable</a:t>
                      </a:r>
                      <a:endParaRPr lang="en-US" sz="1200" dirty="0"/>
                    </a:p>
                  </a:txBody>
                  <a:tcPr marT="38100" marB="38100"/>
                </a:tc>
                <a:tc>
                  <a:txBody>
                    <a:bodyPr/>
                    <a:lstStyle/>
                    <a:p>
                      <a:pPr algn="ctr"/>
                      <a:r>
                        <a:rPr lang="en-US" sz="1200" dirty="0"/>
                        <a:t>Value</a:t>
                      </a:r>
                      <a:endParaRPr lang="en-US" sz="1200" dirty="0"/>
                    </a:p>
                  </a:txBody>
                  <a:tcPr marT="38100" marB="38100"/>
                </a:tc>
                <a:tc>
                  <a:txBody>
                    <a:bodyPr/>
                    <a:lstStyle/>
                    <a:p>
                      <a:pPr algn="ctr"/>
                      <a:r>
                        <a:rPr lang="en-US" sz="1200" dirty="0"/>
                        <a:t>Taint Status</a:t>
                      </a:r>
                      <a:endParaRPr lang="en-US" sz="1200" dirty="0"/>
                    </a:p>
                  </a:txBody>
                  <a:tcPr marT="38100" marB="38100"/>
                </a:tc>
              </a:tr>
              <a:tr h="309033">
                <a:tc>
                  <a:txBody>
                    <a:bodyPr/>
                    <a:lstStyle/>
                    <a:p>
                      <a:pPr algn="ctr"/>
                      <a:r>
                        <a:rPr lang="en-US" sz="1500" dirty="0"/>
                        <a:t>i</a:t>
                      </a:r>
                      <a:endParaRPr lang="en-US" sz="1500" dirty="0"/>
                    </a:p>
                  </a:txBody>
                  <a:tcPr marT="38100" marB="38100"/>
                </a:tc>
                <a:tc>
                  <a:txBody>
                    <a:bodyPr/>
                    <a:lstStyle/>
                    <a:p>
                      <a:pPr algn="ctr"/>
                      <a:r>
                        <a:rPr lang="en-US" sz="1500" dirty="0"/>
                        <a:t>7</a:t>
                      </a:r>
                      <a:endParaRPr lang="en-US" sz="1500" dirty="0"/>
                    </a:p>
                  </a:txBody>
                  <a:tcPr marT="38100" marB="38100"/>
                </a:tc>
                <a:tc>
                  <a:txBody>
                    <a:bodyPr/>
                    <a:lstStyle/>
                    <a:p>
                      <a:pPr algn="ctr"/>
                      <a:r>
                        <a:rPr lang="en-US" sz="1500" dirty="0"/>
                        <a:t>true</a:t>
                      </a:r>
                      <a:endParaRPr lang="en-US" sz="1500" dirty="0"/>
                    </a:p>
                  </a:txBody>
                  <a:tcPr marT="38100" marB="38100"/>
                </a:tc>
              </a:tr>
              <a:tr h="309033">
                <a:tc>
                  <a:txBody>
                    <a:bodyPr/>
                    <a:lstStyle/>
                    <a:p>
                      <a:pPr algn="ctr"/>
                      <a:r>
                        <a:rPr lang="en-US" sz="1500" dirty="0"/>
                        <a:t>two</a:t>
                      </a:r>
                      <a:endParaRPr lang="en-US" sz="1500" dirty="0"/>
                    </a:p>
                  </a:txBody>
                  <a:tcPr marT="38100" marB="38100"/>
                </a:tc>
                <a:tc>
                  <a:txBody>
                    <a:bodyPr/>
                    <a:lstStyle/>
                    <a:p>
                      <a:pPr algn="ctr"/>
                      <a:r>
                        <a:rPr lang="en-US" sz="1500" dirty="0"/>
                        <a:t>2</a:t>
                      </a:r>
                      <a:endParaRPr lang="en-US" sz="1500" dirty="0"/>
                    </a:p>
                  </a:txBody>
                  <a:tcPr marT="38100" marB="38100"/>
                </a:tc>
                <a:tc>
                  <a:txBody>
                    <a:bodyPr/>
                    <a:lstStyle/>
                    <a:p>
                      <a:pPr algn="ctr"/>
                      <a:r>
                        <a:rPr lang="en-US" sz="1500" dirty="0"/>
                        <a:t>false</a:t>
                      </a:r>
                      <a:endParaRPr lang="en-US" sz="1500" dirty="0"/>
                    </a:p>
                  </a:txBody>
                  <a:tcPr marT="38100" marB="38100"/>
                </a:tc>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p:txBody>
          <a:bodyPr/>
          <a:lstStyle/>
          <a:p>
            <a:r>
              <a:rPr lang="en-US" dirty="0"/>
              <a:t>Dynamic Taint Analysis</a:t>
            </a:r>
            <a:endParaRPr lang="en-US" dirty="0"/>
          </a:p>
        </p:txBody>
      </p:sp>
      <p:sp>
        <p:nvSpPr>
          <p:cNvPr id="6" name="Content Placeholder 5"/>
          <p:cNvSpPr>
            <a:spLocks noGrp="1"/>
          </p:cNvSpPr>
          <p:nvPr>
            <p:ph idx="1"/>
          </p:nvPr>
        </p:nvSpPr>
        <p:spPr/>
        <p:txBody>
          <a:bodyPr>
            <a:noAutofit/>
          </a:bodyPr>
          <a:lstStyle/>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i = get_input();</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two = 2;</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FF"/>
                </a:solidFill>
                <a:highlight>
                  <a:srgbClr val="FFFFFF"/>
                </a:highlight>
                <a:latin typeface="Consolas" panose="020B0609020204030204" pitchFamily="49" charset="0"/>
              </a:rPr>
              <a:t>if</a:t>
            </a:r>
            <a:r>
              <a:rPr lang="en-US" sz="2600" dirty="0">
                <a:solidFill>
                  <a:srgbClr val="000000"/>
                </a:solidFill>
                <a:highlight>
                  <a:srgbClr val="FFFFFF"/>
                </a:highlight>
                <a:latin typeface="Consolas" panose="020B0609020204030204" pitchFamily="49" charset="0"/>
              </a:rPr>
              <a:t>(i%2 == 0){</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 = i+two;</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j;</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 </a:t>
            </a:r>
            <a:r>
              <a:rPr lang="en-US" sz="2600" dirty="0">
                <a:solidFill>
                  <a:srgbClr val="0000FF"/>
                </a:solidFill>
                <a:highlight>
                  <a:srgbClr val="FFFFFF"/>
                </a:highlight>
                <a:latin typeface="Consolas" panose="020B0609020204030204" pitchFamily="49" charset="0"/>
              </a:rPr>
              <a:t>else</a:t>
            </a:r>
            <a:r>
              <a:rPr lang="en-US" sz="2600" dirty="0">
                <a:solidFill>
                  <a:srgbClr val="000000"/>
                </a:solidFill>
                <a:highlight>
                  <a:srgbClr val="FFFFFF"/>
                </a:highlight>
                <a:latin typeface="Consolas" panose="020B0609020204030204" pitchFamily="49" charset="0"/>
              </a:rPr>
              <a:t> {</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FF0000"/>
                </a:solidFill>
                <a:highlight>
                  <a:srgbClr val="FFFFFF"/>
                </a:highlight>
                <a:latin typeface="Consolas" panose="020B0609020204030204" pitchFamily="49" charset="0"/>
              </a:rPr>
              <a:t>k = two*two;</a:t>
            </a:r>
            <a:endParaRPr lang="en-US" sz="2600" dirty="0">
              <a:solidFill>
                <a:srgbClr val="FF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k;</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jmp l;</a:t>
            </a:r>
            <a:endParaRPr lang="en-US" sz="2600" dirty="0"/>
          </a:p>
        </p:txBody>
      </p:sp>
      <p:sp>
        <p:nvSpPr>
          <p:cNvPr id="4" name="Slide Number Placeholder 3"/>
          <p:cNvSpPr>
            <a:spLocks noGrp="1"/>
          </p:cNvSpPr>
          <p:nvPr>
            <p:ph type="sldNum" sz="quarter" idx="12"/>
          </p:nvPr>
        </p:nvSpPr>
        <p:spPr/>
        <p:txBody>
          <a:bodyPr/>
          <a:lstStyle/>
          <a:p>
            <a:fld id="{4FAB73BC-B049-4115-A692-8D63A059BFB8}" type="slidenum">
              <a:rPr lang="en-US" smtClean="0"/>
            </a:fld>
            <a:endParaRPr lang="en-US" dirty="0"/>
          </a:p>
        </p:txBody>
      </p:sp>
      <p:graphicFrame>
        <p:nvGraphicFramePr>
          <p:cNvPr id="3" name="Content Placeholder 2"/>
          <p:cNvGraphicFramePr>
            <a:graphicFrameLocks noGrp="1"/>
          </p:cNvGraphicFramePr>
          <p:nvPr>
            <p:ph sz="half" idx="4294967295"/>
          </p:nvPr>
        </p:nvGraphicFramePr>
        <p:xfrm>
          <a:off x="5783263" y="1524000"/>
          <a:ext cx="3360738" cy="1545165"/>
        </p:xfrm>
        <a:graphic>
          <a:graphicData uri="http://schemas.openxmlformats.org/drawingml/2006/table">
            <a:tbl>
              <a:tblPr firstRow="1" bandRow="1">
                <a:tableStyleId>{5C22544A-7EE6-4342-B048-85BDC9FD1C3A}</a:tableStyleId>
              </a:tblPr>
              <a:tblGrid>
                <a:gridCol w="1011047"/>
                <a:gridCol w="713232"/>
                <a:gridCol w="1636459"/>
              </a:tblGrid>
              <a:tr h="309033">
                <a:tc>
                  <a:txBody>
                    <a:bodyPr/>
                    <a:lstStyle/>
                    <a:p>
                      <a:pPr algn="ctr"/>
                      <a:r>
                        <a:rPr lang="en-US" sz="1200" dirty="0"/>
                        <a:t>Variable</a:t>
                      </a:r>
                      <a:endParaRPr lang="en-US" sz="1200" dirty="0"/>
                    </a:p>
                  </a:txBody>
                  <a:tcPr marT="38100" marB="38100"/>
                </a:tc>
                <a:tc>
                  <a:txBody>
                    <a:bodyPr/>
                    <a:lstStyle/>
                    <a:p>
                      <a:pPr algn="ctr"/>
                      <a:r>
                        <a:rPr lang="en-US" sz="1200" dirty="0"/>
                        <a:t>Value</a:t>
                      </a:r>
                      <a:endParaRPr lang="en-US" sz="1200" dirty="0"/>
                    </a:p>
                  </a:txBody>
                  <a:tcPr marT="38100" marB="38100"/>
                </a:tc>
                <a:tc>
                  <a:txBody>
                    <a:bodyPr/>
                    <a:lstStyle/>
                    <a:p>
                      <a:pPr algn="ctr"/>
                      <a:r>
                        <a:rPr lang="en-US" sz="1200" dirty="0"/>
                        <a:t>Taint Status</a:t>
                      </a:r>
                      <a:endParaRPr lang="en-US" sz="1200" dirty="0"/>
                    </a:p>
                  </a:txBody>
                  <a:tcPr marT="38100" marB="38100"/>
                </a:tc>
              </a:tr>
              <a:tr h="309033">
                <a:tc>
                  <a:txBody>
                    <a:bodyPr/>
                    <a:lstStyle/>
                    <a:p>
                      <a:pPr algn="ctr"/>
                      <a:r>
                        <a:rPr lang="en-US" sz="1500" dirty="0"/>
                        <a:t>i</a:t>
                      </a:r>
                      <a:endParaRPr lang="en-US" sz="1500" dirty="0"/>
                    </a:p>
                  </a:txBody>
                  <a:tcPr marT="38100" marB="38100"/>
                </a:tc>
                <a:tc>
                  <a:txBody>
                    <a:bodyPr/>
                    <a:lstStyle/>
                    <a:p>
                      <a:pPr algn="ctr"/>
                      <a:r>
                        <a:rPr lang="en-US" sz="1500" dirty="0"/>
                        <a:t>7</a:t>
                      </a:r>
                      <a:endParaRPr lang="en-US" sz="1500" dirty="0"/>
                    </a:p>
                  </a:txBody>
                  <a:tcPr marT="38100" marB="38100"/>
                </a:tc>
                <a:tc>
                  <a:txBody>
                    <a:bodyPr/>
                    <a:lstStyle/>
                    <a:p>
                      <a:pPr algn="ctr"/>
                      <a:r>
                        <a:rPr lang="en-US" sz="1500" dirty="0"/>
                        <a:t>true</a:t>
                      </a:r>
                      <a:endParaRPr lang="en-US" sz="1500" dirty="0"/>
                    </a:p>
                  </a:txBody>
                  <a:tcPr marT="38100" marB="38100"/>
                </a:tc>
              </a:tr>
              <a:tr h="309033">
                <a:tc>
                  <a:txBody>
                    <a:bodyPr/>
                    <a:lstStyle/>
                    <a:p>
                      <a:pPr algn="ctr"/>
                      <a:r>
                        <a:rPr lang="en-US" sz="1500" dirty="0"/>
                        <a:t>two</a:t>
                      </a:r>
                      <a:endParaRPr lang="en-US" sz="1500" dirty="0"/>
                    </a:p>
                  </a:txBody>
                  <a:tcPr marT="38100" marB="38100"/>
                </a:tc>
                <a:tc>
                  <a:txBody>
                    <a:bodyPr/>
                    <a:lstStyle/>
                    <a:p>
                      <a:pPr algn="ctr"/>
                      <a:r>
                        <a:rPr lang="en-US" sz="1500" dirty="0"/>
                        <a:t>2</a:t>
                      </a:r>
                      <a:endParaRPr lang="en-US" sz="1500" dirty="0"/>
                    </a:p>
                  </a:txBody>
                  <a:tcPr marT="38100" marB="38100"/>
                </a:tc>
                <a:tc>
                  <a:txBody>
                    <a:bodyPr/>
                    <a:lstStyle/>
                    <a:p>
                      <a:pPr algn="ctr"/>
                      <a:r>
                        <a:rPr lang="en-US" sz="1500" dirty="0"/>
                        <a:t>false</a:t>
                      </a:r>
                      <a:endParaRPr lang="en-US" sz="1500" dirty="0"/>
                    </a:p>
                  </a:txBody>
                  <a:tcPr marT="38100" marB="38100"/>
                </a:tc>
              </a:tr>
              <a:tr h="309033">
                <a:tc>
                  <a:txBody>
                    <a:bodyPr/>
                    <a:lstStyle/>
                    <a:p>
                      <a:pPr algn="ctr"/>
                      <a:r>
                        <a:rPr lang="en-US" sz="1500" dirty="0"/>
                        <a:t>k</a:t>
                      </a:r>
                      <a:endParaRPr lang="en-US" sz="1500" dirty="0"/>
                    </a:p>
                  </a:txBody>
                  <a:tcPr marT="38100" marB="38100"/>
                </a:tc>
                <a:tc>
                  <a:txBody>
                    <a:bodyPr/>
                    <a:lstStyle/>
                    <a:p>
                      <a:pPr algn="ctr"/>
                      <a:r>
                        <a:rPr lang="en-US" sz="1500" dirty="0"/>
                        <a:t>4</a:t>
                      </a:r>
                      <a:endParaRPr lang="en-US" sz="1500" dirty="0"/>
                    </a:p>
                  </a:txBody>
                  <a:tcPr marT="38100" marB="38100"/>
                </a:tc>
                <a:tc>
                  <a:txBody>
                    <a:bodyPr/>
                    <a:lstStyle/>
                    <a:p>
                      <a:pPr algn="ctr"/>
                      <a:r>
                        <a:rPr lang="en-US" sz="1500" dirty="0"/>
                        <a:t>false</a:t>
                      </a:r>
                      <a:endParaRPr lang="en-US" sz="1500" dirty="0"/>
                    </a:p>
                  </a:txBody>
                  <a:tcPr marT="38100" marB="38100"/>
                </a:tc>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p:txBody>
          <a:bodyPr/>
          <a:lstStyle/>
          <a:p>
            <a:r>
              <a:rPr lang="en-US" dirty="0"/>
              <a:t>Dynamic Taint Analysis</a:t>
            </a:r>
            <a:endParaRPr lang="en-US" dirty="0"/>
          </a:p>
        </p:txBody>
      </p:sp>
      <p:sp>
        <p:nvSpPr>
          <p:cNvPr id="6" name="Content Placeholder 5"/>
          <p:cNvSpPr>
            <a:spLocks noGrp="1"/>
          </p:cNvSpPr>
          <p:nvPr>
            <p:ph idx="1"/>
          </p:nvPr>
        </p:nvSpPr>
        <p:spPr/>
        <p:txBody>
          <a:bodyPr>
            <a:noAutofit/>
          </a:bodyPr>
          <a:lstStyle/>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i = get_input();</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two = 2;</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FF"/>
                </a:solidFill>
                <a:highlight>
                  <a:srgbClr val="FFFFFF"/>
                </a:highlight>
                <a:latin typeface="Consolas" panose="020B0609020204030204" pitchFamily="49" charset="0"/>
              </a:rPr>
              <a:t>if</a:t>
            </a:r>
            <a:r>
              <a:rPr lang="en-US" sz="2600" dirty="0">
                <a:solidFill>
                  <a:srgbClr val="000000"/>
                </a:solidFill>
                <a:highlight>
                  <a:srgbClr val="FFFFFF"/>
                </a:highlight>
                <a:latin typeface="Consolas" panose="020B0609020204030204" pitchFamily="49" charset="0"/>
              </a:rPr>
              <a:t>(i%2 == 0){</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 = i+two;</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j;</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 </a:t>
            </a:r>
            <a:r>
              <a:rPr lang="en-US" sz="2600" dirty="0">
                <a:solidFill>
                  <a:srgbClr val="0000FF"/>
                </a:solidFill>
                <a:highlight>
                  <a:srgbClr val="FFFFFF"/>
                </a:highlight>
                <a:latin typeface="Consolas" panose="020B0609020204030204" pitchFamily="49" charset="0"/>
              </a:rPr>
              <a:t>else</a:t>
            </a:r>
            <a:r>
              <a:rPr lang="en-US" sz="2600" dirty="0">
                <a:solidFill>
                  <a:srgbClr val="000000"/>
                </a:solidFill>
                <a:highlight>
                  <a:srgbClr val="FFFFFF"/>
                </a:highlight>
                <a:latin typeface="Consolas" panose="020B0609020204030204" pitchFamily="49" charset="0"/>
              </a:rPr>
              <a:t> {</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k = two*two;</a:t>
            </a:r>
            <a:endParaRPr lang="en-US" sz="2600" dirty="0">
              <a:solidFill>
                <a:srgbClr val="000000"/>
              </a:solidFill>
              <a:highlight>
                <a:srgbClr val="FFFFFF"/>
              </a:highlight>
              <a:latin typeface="Consolas" panose="020B0609020204030204" pitchFamily="49" charset="0"/>
            </a:endParaRPr>
          </a:p>
          <a:p>
            <a:pPr marL="274320" lvl="1" indent="0">
              <a:lnSpc>
                <a:spcPct val="100000"/>
              </a:lnSpc>
              <a:spcBef>
                <a:spcPts val="0"/>
              </a:spcBef>
              <a:spcAft>
                <a:spcPts val="0"/>
              </a:spcAft>
              <a:buNone/>
            </a:pPr>
            <a:r>
              <a:rPr lang="en-US" sz="2600" dirty="0">
                <a:solidFill>
                  <a:srgbClr val="FF0000"/>
                </a:solidFill>
                <a:highlight>
                  <a:srgbClr val="FFFFFF"/>
                </a:highlight>
                <a:latin typeface="Consolas" panose="020B0609020204030204" pitchFamily="49" charset="0"/>
              </a:rPr>
              <a:t>l = k;</a:t>
            </a:r>
            <a:endParaRPr lang="en-US" sz="2600" dirty="0">
              <a:solidFill>
                <a:srgbClr val="FF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a:t>
            </a:r>
            <a:endParaRPr lang="en-US" sz="2600" dirty="0">
              <a:solidFill>
                <a:srgbClr val="000000"/>
              </a:solidFill>
              <a:highlight>
                <a:srgbClr val="FFFFFF"/>
              </a:highlight>
              <a:latin typeface="Consolas" panose="020B0609020204030204" pitchFamily="49" charset="0"/>
            </a:endParaRP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jmp l;</a:t>
            </a:r>
            <a:endParaRPr lang="en-US" sz="2600" dirty="0"/>
          </a:p>
        </p:txBody>
      </p:sp>
      <p:sp>
        <p:nvSpPr>
          <p:cNvPr id="4" name="Slide Number Placeholder 3"/>
          <p:cNvSpPr>
            <a:spLocks noGrp="1"/>
          </p:cNvSpPr>
          <p:nvPr>
            <p:ph type="sldNum" sz="quarter" idx="12"/>
          </p:nvPr>
        </p:nvSpPr>
        <p:spPr/>
        <p:txBody>
          <a:bodyPr/>
          <a:lstStyle/>
          <a:p>
            <a:fld id="{4FAB73BC-B049-4115-A692-8D63A059BFB8}" type="slidenum">
              <a:rPr lang="en-US" smtClean="0"/>
            </a:fld>
            <a:endParaRPr lang="en-US" dirty="0"/>
          </a:p>
        </p:txBody>
      </p:sp>
      <p:graphicFrame>
        <p:nvGraphicFramePr>
          <p:cNvPr id="3" name="Content Placeholder 2"/>
          <p:cNvGraphicFramePr>
            <a:graphicFrameLocks noGrp="1"/>
          </p:cNvGraphicFramePr>
          <p:nvPr>
            <p:ph sz="half" idx="4294967295"/>
          </p:nvPr>
        </p:nvGraphicFramePr>
        <p:xfrm>
          <a:off x="5783263" y="1524000"/>
          <a:ext cx="3360738" cy="1545165"/>
        </p:xfrm>
        <a:graphic>
          <a:graphicData uri="http://schemas.openxmlformats.org/drawingml/2006/table">
            <a:tbl>
              <a:tblPr firstRow="1" bandRow="1">
                <a:tableStyleId>{5C22544A-7EE6-4342-B048-85BDC9FD1C3A}</a:tableStyleId>
              </a:tblPr>
              <a:tblGrid>
                <a:gridCol w="1011047"/>
                <a:gridCol w="713232"/>
                <a:gridCol w="1636459"/>
              </a:tblGrid>
              <a:tr h="309033">
                <a:tc>
                  <a:txBody>
                    <a:bodyPr/>
                    <a:lstStyle/>
                    <a:p>
                      <a:pPr algn="ctr"/>
                      <a:r>
                        <a:rPr lang="en-US" sz="1200" dirty="0"/>
                        <a:t>Variable</a:t>
                      </a:r>
                      <a:endParaRPr lang="en-US" sz="1200" dirty="0"/>
                    </a:p>
                  </a:txBody>
                  <a:tcPr marT="38100" marB="38100"/>
                </a:tc>
                <a:tc>
                  <a:txBody>
                    <a:bodyPr/>
                    <a:lstStyle/>
                    <a:p>
                      <a:pPr algn="ctr"/>
                      <a:r>
                        <a:rPr lang="en-US" sz="1200" dirty="0"/>
                        <a:t>Value</a:t>
                      </a:r>
                      <a:endParaRPr lang="en-US" sz="1200" dirty="0"/>
                    </a:p>
                  </a:txBody>
                  <a:tcPr marT="38100" marB="38100"/>
                </a:tc>
                <a:tc>
                  <a:txBody>
                    <a:bodyPr/>
                    <a:lstStyle/>
                    <a:p>
                      <a:pPr algn="ctr"/>
                      <a:r>
                        <a:rPr lang="en-US" sz="1200" dirty="0"/>
                        <a:t>Taint Status</a:t>
                      </a:r>
                      <a:endParaRPr lang="en-US" sz="1200" dirty="0"/>
                    </a:p>
                  </a:txBody>
                  <a:tcPr marT="38100" marB="38100"/>
                </a:tc>
              </a:tr>
              <a:tr h="309033">
                <a:tc>
                  <a:txBody>
                    <a:bodyPr/>
                    <a:lstStyle/>
                    <a:p>
                      <a:pPr algn="ctr"/>
                      <a:r>
                        <a:rPr lang="en-US" sz="1500" dirty="0"/>
                        <a:t>i</a:t>
                      </a:r>
                      <a:endParaRPr lang="en-US" sz="1500" dirty="0"/>
                    </a:p>
                  </a:txBody>
                  <a:tcPr marT="38100" marB="38100"/>
                </a:tc>
                <a:tc>
                  <a:txBody>
                    <a:bodyPr/>
                    <a:lstStyle/>
                    <a:p>
                      <a:pPr algn="ctr"/>
                      <a:r>
                        <a:rPr lang="en-US" sz="1500" dirty="0"/>
                        <a:t>7</a:t>
                      </a:r>
                      <a:endParaRPr lang="en-US" sz="1500" dirty="0"/>
                    </a:p>
                  </a:txBody>
                  <a:tcPr marT="38100" marB="38100"/>
                </a:tc>
                <a:tc>
                  <a:txBody>
                    <a:bodyPr/>
                    <a:lstStyle/>
                    <a:p>
                      <a:pPr algn="ctr"/>
                      <a:r>
                        <a:rPr lang="en-US" sz="1500" dirty="0"/>
                        <a:t>true</a:t>
                      </a:r>
                      <a:endParaRPr lang="en-US" sz="1500" dirty="0"/>
                    </a:p>
                  </a:txBody>
                  <a:tcPr marT="38100" marB="38100"/>
                </a:tc>
              </a:tr>
              <a:tr h="309033">
                <a:tc>
                  <a:txBody>
                    <a:bodyPr/>
                    <a:lstStyle/>
                    <a:p>
                      <a:pPr algn="ctr"/>
                      <a:r>
                        <a:rPr lang="en-US" sz="1500" dirty="0"/>
                        <a:t>two</a:t>
                      </a:r>
                      <a:endParaRPr lang="en-US" sz="1500" dirty="0"/>
                    </a:p>
                  </a:txBody>
                  <a:tcPr marT="38100" marB="38100"/>
                </a:tc>
                <a:tc>
                  <a:txBody>
                    <a:bodyPr/>
                    <a:lstStyle/>
                    <a:p>
                      <a:pPr algn="ctr"/>
                      <a:r>
                        <a:rPr lang="en-US" sz="1500" dirty="0"/>
                        <a:t>2</a:t>
                      </a:r>
                      <a:endParaRPr lang="en-US" sz="1500" dirty="0"/>
                    </a:p>
                  </a:txBody>
                  <a:tcPr marT="38100" marB="38100"/>
                </a:tc>
                <a:tc>
                  <a:txBody>
                    <a:bodyPr/>
                    <a:lstStyle/>
                    <a:p>
                      <a:pPr algn="ctr"/>
                      <a:r>
                        <a:rPr lang="en-US" sz="1500" dirty="0"/>
                        <a:t>false</a:t>
                      </a:r>
                      <a:endParaRPr lang="en-US" sz="1500" dirty="0"/>
                    </a:p>
                  </a:txBody>
                  <a:tcPr marT="38100" marB="38100"/>
                </a:tc>
              </a:tr>
              <a:tr h="309033">
                <a:tc>
                  <a:txBody>
                    <a:bodyPr/>
                    <a:lstStyle/>
                    <a:p>
                      <a:pPr algn="ctr"/>
                      <a:r>
                        <a:rPr lang="en-US" sz="1500" dirty="0"/>
                        <a:t>k</a:t>
                      </a:r>
                      <a:endParaRPr lang="en-US" sz="1500" dirty="0"/>
                    </a:p>
                  </a:txBody>
                  <a:tcPr marT="38100" marB="38100"/>
                </a:tc>
                <a:tc>
                  <a:txBody>
                    <a:bodyPr/>
                    <a:lstStyle/>
                    <a:p>
                      <a:pPr algn="ctr"/>
                      <a:r>
                        <a:rPr lang="en-US" sz="1500" dirty="0"/>
                        <a:t>4</a:t>
                      </a:r>
                      <a:endParaRPr lang="en-US" sz="1500" dirty="0"/>
                    </a:p>
                  </a:txBody>
                  <a:tcPr marT="38100" marB="38100"/>
                </a:tc>
                <a:tc>
                  <a:txBody>
                    <a:bodyPr/>
                    <a:lstStyle/>
                    <a:p>
                      <a:pPr algn="ctr"/>
                      <a:r>
                        <a:rPr lang="en-US" sz="1500" dirty="0"/>
                        <a:t>false</a:t>
                      </a:r>
                      <a:endParaRPr lang="en-US" sz="1500" dirty="0"/>
                    </a:p>
                  </a:txBody>
                  <a:tcPr marT="38100" marB="38100"/>
                </a:tc>
              </a:tr>
              <a:tr h="309033">
                <a:tc>
                  <a:txBody>
                    <a:bodyPr/>
                    <a:lstStyle/>
                    <a:p>
                      <a:pPr algn="ctr"/>
                      <a:r>
                        <a:rPr lang="en-US" sz="1500" dirty="0"/>
                        <a:t>l</a:t>
                      </a:r>
                      <a:endParaRPr lang="en-US" sz="1500" dirty="0"/>
                    </a:p>
                  </a:txBody>
                  <a:tcPr marT="38100" marB="38100"/>
                </a:tc>
                <a:tc>
                  <a:txBody>
                    <a:bodyPr/>
                    <a:lstStyle/>
                    <a:p>
                      <a:pPr algn="ctr"/>
                      <a:r>
                        <a:rPr lang="en-US" sz="1500" dirty="0"/>
                        <a:t>4</a:t>
                      </a:r>
                      <a:endParaRPr lang="en-US" sz="1500" dirty="0"/>
                    </a:p>
                  </a:txBody>
                  <a:tcPr marT="38100" marB="38100"/>
                </a:tc>
                <a:tc>
                  <a:txBody>
                    <a:bodyPr/>
                    <a:lstStyle/>
                    <a:p>
                      <a:pPr algn="ctr"/>
                      <a:r>
                        <a:rPr lang="en-US" sz="1500" dirty="0"/>
                        <a:t>false</a:t>
                      </a:r>
                      <a:endParaRPr lang="en-US" sz="1500" dirty="0"/>
                    </a:p>
                  </a:txBody>
                  <a:tcPr marT="38100" marB="38100"/>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333500"/>
            <a:ext cx="5266928" cy="4044279"/>
          </a:xfrm>
        </p:spPr>
        <p:txBody>
          <a:bodyPr>
            <a:normAutofit fontScale="85000"/>
          </a:bodyPr>
          <a:lstStyle/>
          <a:p>
            <a:r>
              <a:rPr lang="en-US" altLang="zh-CN" sz="2400" dirty="0"/>
              <a:t>Embed "canaries" in stack frames and verify their integrity prior to function return</a:t>
            </a:r>
            <a:endParaRPr lang="en-US" altLang="zh-CN" sz="2400" dirty="0"/>
          </a:p>
          <a:p>
            <a:pPr lvl="1"/>
            <a:r>
              <a:rPr lang="en-US" altLang="zh-CN" sz="2000" dirty="0"/>
              <a:t>Canary is just a </a:t>
            </a:r>
            <a:r>
              <a:rPr lang="en-US" altLang="zh-CN" sz="2000" dirty="0">
                <a:solidFill>
                  <a:srgbClr val="FF0000"/>
                </a:solidFill>
              </a:rPr>
              <a:t>random number(</a:t>
            </a:r>
            <a:r>
              <a:rPr lang="zh-CN" altLang="en-US" sz="2000" dirty="0">
                <a:solidFill>
                  <a:srgbClr val="FF0000"/>
                </a:solidFill>
              </a:rPr>
              <a:t>可以事先知道，但是要保证不会被泄露</a:t>
            </a:r>
            <a:r>
              <a:rPr lang="en-US" altLang="zh-CN" sz="2000" dirty="0">
                <a:solidFill>
                  <a:srgbClr val="FF0000"/>
                </a:solidFill>
              </a:rPr>
              <a:t>)</a:t>
            </a:r>
            <a:endParaRPr lang="en-US" altLang="zh-CN" sz="2000" dirty="0"/>
          </a:p>
          <a:p>
            <a:pPr lvl="1"/>
            <a:r>
              <a:rPr lang="en-US" altLang="zh-CN" sz="2000" dirty="0"/>
              <a:t>Check canary before return, </a:t>
            </a:r>
            <a:r>
              <a:rPr lang="en-US" altLang="zh-CN" sz="2000" dirty="0">
                <a:solidFill>
                  <a:srgbClr val="FF0000"/>
                </a:solidFill>
              </a:rPr>
              <a:t>alert if not equal</a:t>
            </a:r>
            <a:endParaRPr lang="en-US" altLang="zh-CN" sz="2000" dirty="0"/>
          </a:p>
          <a:p>
            <a:endParaRPr lang="en-US" altLang="zh-CN" sz="2400" dirty="0"/>
          </a:p>
          <a:p>
            <a:r>
              <a:rPr lang="en-US" altLang="zh-CN" sz="2400" dirty="0" err="1"/>
              <a:t>StackGuard</a:t>
            </a:r>
            <a:r>
              <a:rPr lang="en-US" altLang="zh-CN" sz="2400" dirty="0"/>
              <a:t> implemented as a GCC patch</a:t>
            </a:r>
            <a:endParaRPr lang="en-US" altLang="zh-CN" sz="2400" dirty="0"/>
          </a:p>
          <a:p>
            <a:pPr lvl="1"/>
            <a:r>
              <a:rPr lang="en-US" altLang="zh-CN" sz="2000" dirty="0"/>
              <a:t>Program must be recompiled</a:t>
            </a:r>
            <a:endParaRPr lang="en-US" altLang="zh-CN" sz="2000" dirty="0"/>
          </a:p>
          <a:p>
            <a:pPr lvl="1"/>
            <a:r>
              <a:rPr lang="en-US" altLang="zh-CN" sz="2000" dirty="0"/>
              <a:t>Performance </a:t>
            </a:r>
            <a:r>
              <a:rPr lang="en-US" altLang="zh-CN" sz="2000" dirty="0">
                <a:solidFill>
                  <a:srgbClr val="FF0000"/>
                </a:solidFill>
              </a:rPr>
              <a:t>overhead</a:t>
            </a:r>
            <a:r>
              <a:rPr lang="en-US" altLang="zh-CN" sz="2000" dirty="0"/>
              <a:t>: 8% for Apache</a:t>
            </a:r>
            <a:endParaRPr lang="en-US" altLang="zh-CN" sz="2000" dirty="0"/>
          </a:p>
        </p:txBody>
      </p:sp>
      <p:sp>
        <p:nvSpPr>
          <p:cNvPr id="4" name="标题 3"/>
          <p:cNvSpPr>
            <a:spLocks noGrp="1"/>
          </p:cNvSpPr>
          <p:nvPr>
            <p:ph type="title"/>
          </p:nvPr>
        </p:nvSpPr>
        <p:spPr/>
        <p:txBody>
          <a:bodyPr/>
          <a:lstStyle/>
          <a:p>
            <a:r>
              <a:rPr lang="en-US" altLang="zh-CN" dirty="0"/>
              <a:t>Canary(</a:t>
            </a:r>
            <a:r>
              <a:rPr lang="zh-CN" altLang="en-US" dirty="0"/>
              <a:t>金丝雀</a:t>
            </a:r>
            <a:r>
              <a:rPr lang="en-US" altLang="zh-CN" dirty="0"/>
              <a:t>)</a:t>
            </a:r>
            <a:endParaRPr lang="zh-CN" altLang="en-US" dirty="0"/>
          </a:p>
        </p:txBody>
      </p:sp>
      <p:pic>
        <p:nvPicPr>
          <p:cNvPr id="1026" name="Picture 2" descr="“canary miner”的图片搜索结果"/>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14727" y="308488"/>
            <a:ext cx="1707232" cy="170723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948264" y="3071346"/>
            <a:ext cx="1440160" cy="288032"/>
          </a:xfrm>
          <a:prstGeom prst="rect">
            <a:avLst/>
          </a:prstGeom>
          <a:solidFill>
            <a:srgbClr val="FFE36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Black" panose="020B0A04020102020204" pitchFamily="34" charset="0"/>
              </a:rPr>
              <a:t>Canary</a:t>
            </a:r>
            <a:endParaRPr lang="zh-CN" altLang="en-US" dirty="0">
              <a:solidFill>
                <a:schemeClr val="tx1"/>
              </a:solidFill>
              <a:latin typeface="Arial Black" panose="020B0A04020102020204" pitchFamily="34" charset="0"/>
            </a:endParaRPr>
          </a:p>
        </p:txBody>
      </p:sp>
      <p:sp>
        <p:nvSpPr>
          <p:cNvPr id="8" name="矩形 7"/>
          <p:cNvSpPr/>
          <p:nvPr/>
        </p:nvSpPr>
        <p:spPr>
          <a:xfrm>
            <a:off x="6948264" y="3367390"/>
            <a:ext cx="144016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Arial Narrow" panose="020B0606020202030204" pitchFamily="34" charset="0"/>
            </a:endParaRPr>
          </a:p>
        </p:txBody>
      </p:sp>
      <p:sp>
        <p:nvSpPr>
          <p:cNvPr id="9" name="矩形 8"/>
          <p:cNvSpPr/>
          <p:nvPr/>
        </p:nvSpPr>
        <p:spPr>
          <a:xfrm>
            <a:off x="6948264" y="3655422"/>
            <a:ext cx="144016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948264" y="2791326"/>
            <a:ext cx="144016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latin typeface="Arial Narrow" panose="020B0606020202030204" pitchFamily="34" charset="0"/>
              </a:rPr>
              <a:t>Return Addr</a:t>
            </a:r>
            <a:endParaRPr lang="zh-CN" altLang="en-US" b="1" dirty="0">
              <a:solidFill>
                <a:schemeClr val="tx1"/>
              </a:solidFill>
              <a:latin typeface="Arial Narrow" panose="020B0606020202030204" pitchFamily="34" charset="0"/>
            </a:endParaRPr>
          </a:p>
        </p:txBody>
      </p:sp>
      <p:sp>
        <p:nvSpPr>
          <p:cNvPr id="11" name="矩形 10"/>
          <p:cNvSpPr/>
          <p:nvPr/>
        </p:nvSpPr>
        <p:spPr>
          <a:xfrm>
            <a:off x="6948264" y="3937620"/>
            <a:ext cx="144016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948264" y="4225652"/>
            <a:ext cx="144016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948264" y="4513684"/>
            <a:ext cx="144016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948264" y="2503294"/>
            <a:ext cx="144016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236879" y="2008833"/>
            <a:ext cx="862929" cy="461665"/>
          </a:xfrm>
          <a:prstGeom prst="rect">
            <a:avLst/>
          </a:prstGeom>
        </p:spPr>
        <p:txBody>
          <a:bodyPr wrap="none">
            <a:spAutoFit/>
          </a:bodyPr>
          <a:lstStyle/>
          <a:p>
            <a:r>
              <a:rPr lang="en-US" altLang="zh-CN" sz="2400" b="1" dirty="0"/>
              <a:t>Stack</a:t>
            </a:r>
            <a:endParaRPr lang="zh-CN" altLang="en-US" sz="2400" b="1" dirty="0"/>
          </a:p>
        </p:txBody>
      </p:sp>
      <p:cxnSp>
        <p:nvCxnSpPr>
          <p:cNvPr id="16" name="直接箭头连接符 15"/>
          <p:cNvCxnSpPr/>
          <p:nvPr/>
        </p:nvCxnSpPr>
        <p:spPr>
          <a:xfrm flipV="1">
            <a:off x="8604448" y="2503294"/>
            <a:ext cx="0" cy="2298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TaintDroid</a:t>
            </a:r>
            <a:endParaRPr lang="en-US" dirty="0"/>
          </a:p>
        </p:txBody>
      </p:sp>
      <p:pic>
        <p:nvPicPr>
          <p:cNvPr id="8" name="Content Placeholder 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27584" y="1489348"/>
            <a:ext cx="7396117" cy="3528392"/>
          </a:xfrm>
        </p:spPr>
      </p:pic>
      <p:sp>
        <p:nvSpPr>
          <p:cNvPr id="3" name="Slide Number Placeholder 2"/>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TaintDroid</a:t>
            </a:r>
            <a:r>
              <a:rPr lang="en-US" dirty="0"/>
              <a:t> Data Flow</a:t>
            </a:r>
            <a:endParaRPr lang="en-US" dirty="0"/>
          </a:p>
        </p:txBody>
      </p:sp>
      <p:pic>
        <p:nvPicPr>
          <p:cNvPr id="1026" name="Picture 2"/>
          <p:cNvPicPr>
            <a:picLocks noChangeAspect="1" noChangeArrowheads="1"/>
          </p:cNvPicPr>
          <p:nvPr/>
        </p:nvPicPr>
        <p:blipFill>
          <a:blip r:embed="rId1" cstate="print"/>
          <a:srcRect/>
          <a:stretch>
            <a:fillRect/>
          </a:stretch>
        </p:blipFill>
        <p:spPr bwMode="auto">
          <a:xfrm>
            <a:off x="1270000" y="1143000"/>
            <a:ext cx="6379303" cy="4262437"/>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normAutofit/>
          </a:bodyPr>
          <a:lstStyle/>
          <a:p>
            <a:fld id="{B6F15528-21DE-4FAA-801E-634DDDAF4B2B}" type="slidenum">
              <a:rPr lang="en-US" smtClean="0">
                <a:solidFill>
                  <a:srgbClr val="464653"/>
                </a:solidFill>
              </a:rPr>
            </a:fld>
            <a:endParaRPr lang="en-US">
              <a:solidFill>
                <a:srgbClr val="464653"/>
              </a:solidFill>
            </a:endParaRPr>
          </a:p>
        </p:txBody>
      </p:sp>
      <p:cxnSp>
        <p:nvCxnSpPr>
          <p:cNvPr id="19" name="Elbow Connector 18"/>
          <p:cNvCxnSpPr/>
          <p:nvPr/>
        </p:nvCxnSpPr>
        <p:spPr>
          <a:xfrm rot="16200000" flipH="1">
            <a:off x="2635250" y="2317750"/>
            <a:ext cx="762000" cy="698500"/>
          </a:xfrm>
          <a:prstGeom prst="bentConnector3">
            <a:avLst>
              <a:gd name="adj1" fmla="val 100000"/>
            </a:avLst>
          </a:prstGeom>
          <a:ln w="57150">
            <a:solidFill>
              <a:srgbClr val="FF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rot="16200000" flipH="1">
            <a:off x="3492500" y="3556000"/>
            <a:ext cx="1270000" cy="254000"/>
          </a:xfrm>
          <a:prstGeom prst="bentConnector3">
            <a:avLst>
              <a:gd name="adj1" fmla="val -1724"/>
            </a:avLst>
          </a:prstGeom>
          <a:ln w="57150">
            <a:solidFill>
              <a:srgbClr val="FF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5400000" flipH="1" flipV="1">
            <a:off x="4508500" y="3556000"/>
            <a:ext cx="1270000" cy="254000"/>
          </a:xfrm>
          <a:prstGeom prst="bentConnector3">
            <a:avLst>
              <a:gd name="adj1" fmla="val 99655"/>
            </a:avLst>
          </a:prstGeom>
          <a:ln w="57150">
            <a:solidFill>
              <a:srgbClr val="FF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flipV="1">
            <a:off x="5969000" y="2476500"/>
            <a:ext cx="635000" cy="571500"/>
          </a:xfrm>
          <a:prstGeom prst="bentConnector3">
            <a:avLst>
              <a:gd name="adj1" fmla="val 101724"/>
            </a:avLst>
          </a:prstGeom>
          <a:ln w="57150">
            <a:solidFill>
              <a:srgbClr val="FF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rot="5400000">
            <a:off x="6508088" y="2000250"/>
            <a:ext cx="445162" cy="662"/>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4000500" y="4572000"/>
            <a:ext cx="1206500" cy="254000"/>
            <a:chOff x="3886200" y="5486400"/>
            <a:chExt cx="1447800" cy="304800"/>
          </a:xfrm>
        </p:grpSpPr>
        <p:cxnSp>
          <p:nvCxnSpPr>
            <p:cNvPr id="61" name="Straight Connector 60"/>
            <p:cNvCxnSpPr/>
            <p:nvPr/>
          </p:nvCxnSpPr>
          <p:spPr>
            <a:xfrm rot="5400000">
              <a:off x="3733800" y="5638800"/>
              <a:ext cx="3048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Elbow Connector 62"/>
            <p:cNvCxnSpPr/>
            <p:nvPr/>
          </p:nvCxnSpPr>
          <p:spPr>
            <a:xfrm flipV="1">
              <a:off x="3886200" y="5486400"/>
              <a:ext cx="1447800" cy="304800"/>
            </a:xfrm>
            <a:prstGeom prst="bentConnector3">
              <a:avLst>
                <a:gd name="adj1" fmla="val 101180"/>
              </a:avLst>
            </a:prstGeom>
            <a:ln w="57150">
              <a:solidFill>
                <a:srgbClr val="FF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7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3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Taint Propagation</a:t>
            </a:r>
            <a:endParaRPr kumimoji="1" lang="zh-CN" altLang="en-US" dirty="0"/>
          </a:p>
        </p:txBody>
      </p:sp>
      <p:pic>
        <p:nvPicPr>
          <p:cNvPr id="4" name="图片 3"/>
          <p:cNvPicPr>
            <a:picLocks noChangeAspect="1"/>
          </p:cNvPicPr>
          <p:nvPr/>
        </p:nvPicPr>
        <p:blipFill>
          <a:blip r:embed="rId1"/>
          <a:stretch>
            <a:fillRect/>
          </a:stretch>
        </p:blipFill>
        <p:spPr>
          <a:xfrm>
            <a:off x="107504" y="1489348"/>
            <a:ext cx="8890000" cy="34544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kumimoji="1" lang="en-US" altLang="zh-CN" dirty="0"/>
              <a:t>Defending</a:t>
            </a:r>
            <a:r>
              <a:rPr kumimoji="1" lang="zh-CN" altLang="en-US" dirty="0"/>
              <a:t> </a:t>
            </a:r>
            <a:r>
              <a:rPr kumimoji="1" lang="en-US" altLang="zh-CN" dirty="0"/>
              <a:t>Malicious</a:t>
            </a:r>
            <a:r>
              <a:rPr kumimoji="1" lang="zh-CN" altLang="en-US" dirty="0"/>
              <a:t> </a:t>
            </a:r>
            <a:r>
              <a:rPr kumimoji="1" lang="en-US" altLang="zh-CN" dirty="0"/>
              <a:t>Input</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21550" y="265212"/>
            <a:ext cx="1585496" cy="23762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Two</a:t>
            </a:r>
            <a:r>
              <a:rPr lang="zh-CN" altLang="en-US" dirty="0"/>
              <a:t> </a:t>
            </a:r>
            <a:r>
              <a:rPr lang="en-US" altLang="zh-CN" dirty="0"/>
              <a:t>Usages</a:t>
            </a:r>
            <a:r>
              <a:rPr lang="zh-CN" altLang="en-US" dirty="0"/>
              <a:t> </a:t>
            </a:r>
            <a:r>
              <a:rPr lang="en-US" altLang="zh-CN" dirty="0"/>
              <a:t>of</a:t>
            </a:r>
            <a:r>
              <a:rPr lang="zh-CN" altLang="en-US" dirty="0"/>
              <a:t> </a:t>
            </a:r>
            <a:r>
              <a:rPr lang="en-US" altLang="zh-CN" dirty="0"/>
              <a:t>Data</a:t>
            </a:r>
            <a:r>
              <a:rPr lang="zh-CN" altLang="en-US" dirty="0"/>
              <a:t> </a:t>
            </a:r>
            <a:r>
              <a:rPr lang="en-US" altLang="zh-CN" dirty="0"/>
              <a:t>Flow</a:t>
            </a:r>
            <a:r>
              <a:rPr lang="zh-CN" altLang="en-US" dirty="0"/>
              <a:t> </a:t>
            </a:r>
            <a:r>
              <a:rPr lang="en-US" altLang="zh-CN" dirty="0"/>
              <a:t>Tracking</a:t>
            </a:r>
            <a:endParaRPr lang="zh-CN" altLang="en-US" dirty="0"/>
          </a:p>
        </p:txBody>
      </p:sp>
      <p:sp>
        <p:nvSpPr>
          <p:cNvPr id="5" name="内容占位符 4"/>
          <p:cNvSpPr>
            <a:spLocks noGrp="1"/>
          </p:cNvSpPr>
          <p:nvPr>
            <p:ph idx="1"/>
          </p:nvPr>
        </p:nvSpPr>
        <p:spPr/>
        <p:txBody>
          <a:bodyPr/>
          <a:lstStyle/>
          <a:p>
            <a:r>
              <a:rPr lang="en-US" altLang="zh-CN" dirty="0">
                <a:solidFill>
                  <a:schemeClr val="bg1">
                    <a:lumMod val="75000"/>
                  </a:schemeClr>
                </a:solidFill>
              </a:rPr>
              <a:t>Usage-1:</a:t>
            </a:r>
            <a:r>
              <a:rPr lang="zh-CN" altLang="en-US" dirty="0">
                <a:solidFill>
                  <a:schemeClr val="bg1">
                    <a:lumMod val="75000"/>
                  </a:schemeClr>
                </a:solidFill>
              </a:rPr>
              <a:t> </a:t>
            </a:r>
            <a:r>
              <a:rPr lang="en-US" altLang="zh-CN" dirty="0">
                <a:solidFill>
                  <a:schemeClr val="bg1">
                    <a:lumMod val="75000"/>
                  </a:schemeClr>
                </a:solidFill>
              </a:rPr>
              <a:t>protect</a:t>
            </a:r>
            <a:r>
              <a:rPr lang="zh-CN" altLang="en-US" dirty="0">
                <a:solidFill>
                  <a:schemeClr val="bg1">
                    <a:lumMod val="75000"/>
                  </a:schemeClr>
                </a:solidFill>
              </a:rPr>
              <a:t> </a:t>
            </a:r>
            <a:r>
              <a:rPr lang="en-US" altLang="zh-CN" dirty="0">
                <a:solidFill>
                  <a:schemeClr val="bg1">
                    <a:lumMod val="75000"/>
                  </a:schemeClr>
                </a:solidFill>
              </a:rPr>
              <a:t>critical</a:t>
            </a:r>
            <a:r>
              <a:rPr lang="zh-CN" altLang="en-US" dirty="0">
                <a:solidFill>
                  <a:schemeClr val="bg1">
                    <a:lumMod val="75000"/>
                  </a:schemeClr>
                </a:solidFill>
              </a:rPr>
              <a:t> </a:t>
            </a:r>
            <a:r>
              <a:rPr lang="en-US" altLang="zh-CN" dirty="0">
                <a:solidFill>
                  <a:schemeClr val="bg1">
                    <a:lumMod val="75000"/>
                  </a:schemeClr>
                </a:solidFill>
              </a:rPr>
              <a:t>data</a:t>
            </a:r>
            <a:endParaRPr lang="en-US" altLang="zh-CN" dirty="0">
              <a:solidFill>
                <a:schemeClr val="bg1">
                  <a:lumMod val="75000"/>
                </a:schemeClr>
              </a:solidFill>
            </a:endParaRPr>
          </a:p>
          <a:p>
            <a:pPr lvl="1"/>
            <a:r>
              <a:rPr lang="en-US" altLang="zh-CN" dirty="0">
                <a:solidFill>
                  <a:schemeClr val="bg1">
                    <a:lumMod val="75000"/>
                  </a:schemeClr>
                </a:solidFill>
              </a:rPr>
              <a:t>E.g.,</a:t>
            </a:r>
            <a:r>
              <a:rPr lang="zh-CN" altLang="en-US" dirty="0">
                <a:solidFill>
                  <a:schemeClr val="bg1">
                    <a:lumMod val="75000"/>
                  </a:schemeClr>
                </a:solidFill>
              </a:rPr>
              <a:t> </a:t>
            </a:r>
            <a:r>
              <a:rPr lang="en-US" altLang="zh-CN" dirty="0">
                <a:solidFill>
                  <a:schemeClr val="bg1">
                    <a:lumMod val="75000"/>
                  </a:schemeClr>
                </a:solidFill>
              </a:rPr>
              <a:t>track</a:t>
            </a:r>
            <a:r>
              <a:rPr lang="zh-CN" altLang="en-US" dirty="0">
                <a:solidFill>
                  <a:schemeClr val="bg1">
                    <a:lumMod val="75000"/>
                  </a:schemeClr>
                </a:solidFill>
              </a:rPr>
              <a:t> </a:t>
            </a:r>
            <a:r>
              <a:rPr lang="en-US" altLang="zh-CN" dirty="0">
                <a:solidFill>
                  <a:schemeClr val="bg1">
                    <a:lumMod val="75000"/>
                  </a:schemeClr>
                </a:solidFill>
              </a:rPr>
              <a:t>data</a:t>
            </a:r>
            <a:r>
              <a:rPr lang="zh-CN" altLang="en-US" dirty="0">
                <a:solidFill>
                  <a:schemeClr val="bg1">
                    <a:lumMod val="75000"/>
                  </a:schemeClr>
                </a:solidFill>
              </a:rPr>
              <a:t> </a:t>
            </a:r>
            <a:r>
              <a:rPr lang="en-US" altLang="zh-CN" dirty="0">
                <a:solidFill>
                  <a:schemeClr val="bg1">
                    <a:lumMod val="75000"/>
                  </a:schemeClr>
                </a:solidFill>
              </a:rPr>
              <a:t>to</a:t>
            </a:r>
            <a:r>
              <a:rPr lang="zh-CN" altLang="en-US" dirty="0">
                <a:solidFill>
                  <a:schemeClr val="bg1">
                    <a:lumMod val="75000"/>
                  </a:schemeClr>
                </a:solidFill>
              </a:rPr>
              <a:t> </a:t>
            </a:r>
            <a:r>
              <a:rPr lang="en-US" altLang="zh-CN" dirty="0">
                <a:solidFill>
                  <a:schemeClr val="bg1">
                    <a:lumMod val="75000"/>
                  </a:schemeClr>
                </a:solidFill>
              </a:rPr>
              <a:t>ensure</a:t>
            </a:r>
            <a:r>
              <a:rPr lang="zh-CN" altLang="en-US" dirty="0">
                <a:solidFill>
                  <a:schemeClr val="bg1">
                    <a:lumMod val="75000"/>
                  </a:schemeClr>
                </a:solidFill>
              </a:rPr>
              <a:t> </a:t>
            </a:r>
            <a:r>
              <a:rPr lang="en-US" altLang="zh-CN" dirty="0">
                <a:solidFill>
                  <a:schemeClr val="bg1">
                    <a:lumMod val="75000"/>
                  </a:schemeClr>
                </a:solidFill>
              </a:rPr>
              <a:t>none</a:t>
            </a:r>
            <a:r>
              <a:rPr lang="zh-CN" altLang="en-US" dirty="0">
                <a:solidFill>
                  <a:schemeClr val="bg1">
                    <a:lumMod val="75000"/>
                  </a:schemeClr>
                </a:solidFill>
              </a:rPr>
              <a:t> </a:t>
            </a:r>
            <a:r>
              <a:rPr lang="en-US" altLang="zh-CN" dirty="0">
                <a:solidFill>
                  <a:schemeClr val="bg1">
                    <a:lumMod val="75000"/>
                  </a:schemeClr>
                </a:solidFill>
              </a:rPr>
              <a:t>is</a:t>
            </a:r>
            <a:r>
              <a:rPr lang="zh-CN" altLang="en-US" dirty="0">
                <a:solidFill>
                  <a:schemeClr val="bg1">
                    <a:lumMod val="75000"/>
                  </a:schemeClr>
                </a:solidFill>
              </a:rPr>
              <a:t> </a:t>
            </a:r>
            <a:r>
              <a:rPr lang="en-US" altLang="zh-CN" dirty="0">
                <a:solidFill>
                  <a:schemeClr val="bg1">
                    <a:lumMod val="75000"/>
                  </a:schemeClr>
                </a:solidFill>
              </a:rPr>
              <a:t>leaked</a:t>
            </a:r>
            <a:endParaRPr lang="en-US" altLang="zh-CN" dirty="0">
              <a:solidFill>
                <a:schemeClr val="bg1">
                  <a:lumMod val="75000"/>
                </a:schemeClr>
              </a:solidFill>
            </a:endParaRPr>
          </a:p>
          <a:p>
            <a:pPr lvl="1"/>
            <a:endParaRPr lang="en-US" altLang="zh-CN" dirty="0"/>
          </a:p>
          <a:p>
            <a:r>
              <a:rPr lang="en-US" altLang="zh-CN" dirty="0"/>
              <a:t>Usage-2:</a:t>
            </a:r>
            <a:r>
              <a:rPr lang="zh-CN" altLang="en-US" dirty="0"/>
              <a:t> </a:t>
            </a:r>
            <a:r>
              <a:rPr lang="en-US" altLang="zh-CN" dirty="0"/>
              <a:t>defend</a:t>
            </a:r>
            <a:r>
              <a:rPr lang="zh-CN" altLang="en-US" dirty="0"/>
              <a:t> </a:t>
            </a:r>
            <a:r>
              <a:rPr lang="en-US" altLang="zh-CN" dirty="0"/>
              <a:t>against</a:t>
            </a:r>
            <a:r>
              <a:rPr lang="zh-CN" altLang="en-US" dirty="0"/>
              <a:t> </a:t>
            </a:r>
            <a:r>
              <a:rPr lang="en-US" altLang="zh-CN" dirty="0">
                <a:solidFill>
                  <a:srgbClr val="FF0000"/>
                </a:solidFill>
              </a:rPr>
              <a:t>suspicious(</a:t>
            </a:r>
            <a:r>
              <a:rPr lang="zh-CN" altLang="en-US" dirty="0">
                <a:solidFill>
                  <a:srgbClr val="FF0000"/>
                </a:solidFill>
              </a:rPr>
              <a:t>可疑的</a:t>
            </a:r>
            <a:r>
              <a:rPr lang="en-US" altLang="zh-CN" dirty="0">
                <a:solidFill>
                  <a:srgbClr val="FF0000"/>
                </a:solidFill>
              </a:rPr>
              <a:t>)</a:t>
            </a:r>
            <a:r>
              <a:rPr lang="zh-CN" altLang="en-US" dirty="0">
                <a:solidFill>
                  <a:srgbClr val="FF0000"/>
                </a:solidFill>
              </a:rPr>
              <a:t> </a:t>
            </a:r>
            <a:r>
              <a:rPr lang="en-US" altLang="zh-CN" dirty="0">
                <a:solidFill>
                  <a:srgbClr val="FF0000"/>
                </a:solidFill>
              </a:rPr>
              <a:t>input</a:t>
            </a:r>
            <a:r>
              <a:rPr lang="zh-CN" altLang="en-US" dirty="0">
                <a:solidFill>
                  <a:srgbClr val="FF0000"/>
                </a:solidFill>
              </a:rPr>
              <a:t> </a:t>
            </a:r>
            <a:r>
              <a:rPr lang="en-US" altLang="zh-CN" dirty="0">
                <a:solidFill>
                  <a:srgbClr val="FF0000"/>
                </a:solidFill>
              </a:rPr>
              <a:t>data</a:t>
            </a:r>
            <a:endParaRPr lang="en-US" altLang="zh-CN" dirty="0"/>
          </a:p>
          <a:p>
            <a:pPr lvl="1"/>
            <a:r>
              <a:rPr lang="en-US" altLang="zh-CN" dirty="0"/>
              <a:t>E.g.,</a:t>
            </a:r>
            <a:r>
              <a:rPr lang="zh-CN" altLang="en-US" dirty="0"/>
              <a:t> </a:t>
            </a:r>
            <a:r>
              <a:rPr lang="en-US" altLang="zh-CN" dirty="0"/>
              <a:t>one</a:t>
            </a:r>
            <a:r>
              <a:rPr lang="zh-CN" altLang="en-US" dirty="0"/>
              <a:t> </a:t>
            </a:r>
            <a:r>
              <a:rPr lang="en-US" altLang="zh-CN" dirty="0"/>
              <a:t>input</a:t>
            </a:r>
            <a:r>
              <a:rPr lang="zh-CN" altLang="en-US" dirty="0"/>
              <a:t> </a:t>
            </a:r>
            <a:r>
              <a:rPr lang="en-US" altLang="zh-CN" dirty="0"/>
              <a:t>data</a:t>
            </a:r>
            <a:r>
              <a:rPr lang="zh-CN" altLang="en-US" dirty="0"/>
              <a:t> </a:t>
            </a:r>
            <a:r>
              <a:rPr lang="en-US" altLang="zh-CN" dirty="0"/>
              <a:t>cannot</a:t>
            </a:r>
            <a:r>
              <a:rPr lang="zh-CN" altLang="en-US" dirty="0"/>
              <a:t> </a:t>
            </a:r>
            <a:r>
              <a:rPr lang="en-US" altLang="zh-CN" dirty="0"/>
              <a:t>flow</a:t>
            </a:r>
            <a:r>
              <a:rPr lang="zh-CN" altLang="en-US" dirty="0"/>
              <a:t> </a:t>
            </a:r>
            <a:r>
              <a:rPr lang="en-US" altLang="zh-CN" dirty="0"/>
              <a:t>to</a:t>
            </a:r>
            <a:r>
              <a:rPr lang="zh-CN" altLang="en-US" dirty="0"/>
              <a:t> </a:t>
            </a:r>
            <a:r>
              <a:rPr lang="en-US" altLang="zh-CN" dirty="0"/>
              <a:t>return</a:t>
            </a:r>
            <a:r>
              <a:rPr lang="zh-CN" altLang="en-US" dirty="0"/>
              <a:t> </a:t>
            </a:r>
            <a:r>
              <a:rPr lang="en-US" altLang="zh-CN" dirty="0"/>
              <a:t>address!</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How</a:t>
            </a:r>
            <a:r>
              <a:rPr kumimoji="1" lang="zh-CN" altLang="en-US" dirty="0"/>
              <a:t> </a:t>
            </a:r>
            <a:r>
              <a:rPr kumimoji="1" lang="en-US" altLang="zh-CN" dirty="0"/>
              <a:t>does</a:t>
            </a:r>
            <a:r>
              <a:rPr kumimoji="1" lang="zh-CN" altLang="en-US" dirty="0"/>
              <a:t> </a:t>
            </a:r>
            <a:r>
              <a:rPr kumimoji="1" lang="en-US" altLang="zh-CN" dirty="0"/>
              <a:t>a</a:t>
            </a:r>
            <a:r>
              <a:rPr kumimoji="1" lang="zh-CN" altLang="en-US" dirty="0"/>
              <a:t> </a:t>
            </a:r>
            <a:r>
              <a:rPr kumimoji="1" lang="en-US" altLang="zh-CN" dirty="0"/>
              <a:t>Hacker</a:t>
            </a:r>
            <a:r>
              <a:rPr kumimoji="1" lang="zh-CN" altLang="en-US" dirty="0"/>
              <a:t> </a:t>
            </a:r>
            <a:r>
              <a:rPr kumimoji="1" lang="en-US" altLang="zh-CN" dirty="0"/>
              <a:t>Search</a:t>
            </a:r>
            <a:r>
              <a:rPr kumimoji="1" lang="zh-CN" altLang="en-US" dirty="0"/>
              <a:t> </a:t>
            </a:r>
            <a:r>
              <a:rPr kumimoji="1" lang="en-US" altLang="zh-CN" dirty="0"/>
              <a:t>a</a:t>
            </a:r>
            <a:r>
              <a:rPr kumimoji="1" lang="zh-CN" altLang="en-US" dirty="0"/>
              <a:t> </a:t>
            </a:r>
            <a:r>
              <a:rPr kumimoji="1" lang="en-US" altLang="zh-CN" dirty="0"/>
              <a:t>Bug?</a:t>
            </a:r>
            <a:endParaRPr kumimoji="1" lang="zh-CN" altLang="en-US" dirty="0"/>
          </a:p>
        </p:txBody>
      </p:sp>
      <p:sp>
        <p:nvSpPr>
          <p:cNvPr id="3" name="内容占位符 2"/>
          <p:cNvSpPr>
            <a:spLocks noGrp="1"/>
          </p:cNvSpPr>
          <p:nvPr>
            <p:ph idx="1"/>
          </p:nvPr>
        </p:nvSpPr>
        <p:spPr/>
        <p:txBody>
          <a:bodyPr>
            <a:normAutofit fontScale="92500"/>
          </a:bodyPr>
          <a:lstStyle/>
          <a:p>
            <a:r>
              <a:rPr kumimoji="1" lang="en-US" altLang="zh-CN" dirty="0"/>
              <a:t>Step-0:</a:t>
            </a:r>
            <a:r>
              <a:rPr kumimoji="1" lang="zh-CN" altLang="en-US" dirty="0"/>
              <a:t> </a:t>
            </a:r>
            <a:r>
              <a:rPr kumimoji="1" lang="en-US" altLang="zh-CN" dirty="0"/>
              <a:t>Chose</a:t>
            </a:r>
            <a:r>
              <a:rPr kumimoji="1" lang="zh-CN" altLang="en-US" dirty="0"/>
              <a:t> </a:t>
            </a:r>
            <a:r>
              <a:rPr kumimoji="1" lang="en-US" altLang="zh-CN" dirty="0"/>
              <a:t>a</a:t>
            </a:r>
            <a:r>
              <a:rPr kumimoji="1" lang="zh-CN" altLang="en-US" dirty="0"/>
              <a:t> </a:t>
            </a:r>
            <a:r>
              <a:rPr kumimoji="1" lang="en-US" altLang="zh-CN" dirty="0"/>
              <a:t>library</a:t>
            </a:r>
            <a:r>
              <a:rPr kumimoji="1" lang="zh-CN" altLang="en-US" dirty="0"/>
              <a:t> </a:t>
            </a:r>
            <a:r>
              <a:rPr kumimoji="1" lang="en-US" altLang="zh-CN" dirty="0"/>
              <a:t>(open-source,</a:t>
            </a:r>
            <a:r>
              <a:rPr kumimoji="1" lang="zh-CN" altLang="en-US" dirty="0"/>
              <a:t> </a:t>
            </a:r>
            <a:r>
              <a:rPr kumimoji="1" lang="en-US" altLang="zh-CN" dirty="0"/>
              <a:t>of</a:t>
            </a:r>
            <a:r>
              <a:rPr kumimoji="1" lang="zh-CN" altLang="en-US" dirty="0"/>
              <a:t> </a:t>
            </a:r>
            <a:r>
              <a:rPr kumimoji="1" lang="en-US" altLang="zh-CN" dirty="0"/>
              <a:t>course)</a:t>
            </a:r>
            <a:endParaRPr kumimoji="1" lang="en-US" altLang="zh-CN" dirty="0"/>
          </a:p>
          <a:p>
            <a:pPr lvl="1"/>
            <a:r>
              <a:rPr kumimoji="1" lang="en-US" altLang="zh-CN" dirty="0"/>
              <a:t>Let's</a:t>
            </a:r>
            <a:r>
              <a:rPr kumimoji="1" lang="zh-CN" altLang="en-US" dirty="0"/>
              <a:t> </a:t>
            </a:r>
            <a:r>
              <a:rPr kumimoji="1" lang="en-US" altLang="zh-CN" dirty="0"/>
              <a:t>try</a:t>
            </a:r>
            <a:r>
              <a:rPr kumimoji="1" lang="zh-CN" altLang="en-US" dirty="0"/>
              <a:t> </a:t>
            </a:r>
            <a:r>
              <a:rPr kumimoji="1" lang="en-US" altLang="zh-CN" dirty="0" err="1">
                <a:solidFill>
                  <a:srgbClr val="FF0000"/>
                </a:solidFill>
              </a:rPr>
              <a:t>ffmpeg</a:t>
            </a:r>
            <a:r>
              <a:rPr kumimoji="1" lang="en-US" altLang="zh-CN" dirty="0"/>
              <a:t>,</a:t>
            </a:r>
            <a:r>
              <a:rPr kumimoji="1" lang="zh-CN" altLang="en-US" dirty="0"/>
              <a:t> </a:t>
            </a:r>
            <a:r>
              <a:rPr kumimoji="1" lang="en-US" altLang="zh-CN" dirty="0"/>
              <a:t>which</a:t>
            </a:r>
            <a:r>
              <a:rPr kumimoji="1" lang="zh-CN" altLang="en-US" dirty="0"/>
              <a:t> </a:t>
            </a:r>
            <a:r>
              <a:rPr kumimoji="1" lang="en-US" altLang="zh-CN" dirty="0"/>
              <a:t>is</a:t>
            </a:r>
            <a:r>
              <a:rPr kumimoji="1" lang="zh-CN" altLang="en-US" dirty="0"/>
              <a:t> </a:t>
            </a:r>
            <a:r>
              <a:rPr kumimoji="1" lang="en-US" altLang="zh-CN" dirty="0"/>
              <a:t>used</a:t>
            </a:r>
            <a:r>
              <a:rPr kumimoji="1" lang="zh-CN" altLang="en-US" dirty="0"/>
              <a:t> </a:t>
            </a:r>
            <a:r>
              <a:rPr kumimoji="1" lang="en-US" altLang="zh-CN" dirty="0"/>
              <a:t>in</a:t>
            </a:r>
            <a:r>
              <a:rPr kumimoji="1" lang="zh-CN" altLang="en-US" dirty="0"/>
              <a:t> </a:t>
            </a:r>
            <a:r>
              <a:rPr kumimoji="1" lang="en-US" altLang="zh-CN" dirty="0"/>
              <a:t>Chrome,</a:t>
            </a:r>
            <a:r>
              <a:rPr kumimoji="1" lang="zh-CN" altLang="en-US" dirty="0"/>
              <a:t> </a:t>
            </a:r>
            <a:r>
              <a:rPr kumimoji="1" lang="en-US" altLang="zh-CN" dirty="0"/>
              <a:t>VLC,</a:t>
            </a:r>
            <a:r>
              <a:rPr kumimoji="1" lang="zh-CN" altLang="en-US" dirty="0"/>
              <a:t> </a:t>
            </a:r>
            <a:r>
              <a:rPr kumimoji="1" lang="en-US" altLang="zh-CN" dirty="0" err="1"/>
              <a:t>Mplayer</a:t>
            </a:r>
            <a:r>
              <a:rPr kumimoji="1" lang="en-US" altLang="zh-CN" dirty="0"/>
              <a:t>...</a:t>
            </a:r>
            <a:endParaRPr kumimoji="1" lang="en-US" altLang="zh-CN" dirty="0"/>
          </a:p>
          <a:p>
            <a:pPr lvl="1"/>
            <a:r>
              <a:rPr kumimoji="1" lang="en-US" altLang="zh-CN" dirty="0"/>
              <a:t>There</a:t>
            </a:r>
            <a:r>
              <a:rPr kumimoji="1" lang="zh-CN" altLang="en-US" dirty="0"/>
              <a:t> </a:t>
            </a:r>
            <a:r>
              <a:rPr kumimoji="1" lang="en-US" altLang="zh-CN" dirty="0"/>
              <a:t>are</a:t>
            </a:r>
            <a:r>
              <a:rPr kumimoji="1" lang="zh-CN" altLang="en-US" dirty="0"/>
              <a:t> </a:t>
            </a:r>
            <a:r>
              <a:rPr kumimoji="1" lang="en-US" altLang="zh-CN" dirty="0"/>
              <a:t>also</a:t>
            </a:r>
            <a:r>
              <a:rPr kumimoji="1" lang="zh-CN" altLang="en-US" dirty="0"/>
              <a:t> </a:t>
            </a:r>
            <a:r>
              <a:rPr kumimoji="1" lang="en-US" altLang="zh-CN" dirty="0"/>
              <a:t>rumors</a:t>
            </a:r>
            <a:r>
              <a:rPr kumimoji="1" lang="zh-CN" altLang="en-US" dirty="0"/>
              <a:t> </a:t>
            </a:r>
            <a:r>
              <a:rPr kumimoji="1" lang="en-US" altLang="zh-CN" dirty="0"/>
              <a:t>that</a:t>
            </a:r>
            <a:r>
              <a:rPr kumimoji="1" lang="zh-CN" altLang="en-US" dirty="0"/>
              <a:t> </a:t>
            </a:r>
            <a:r>
              <a:rPr kumimoji="1" lang="en-US" altLang="zh-CN" dirty="0"/>
              <a:t>YouTube</a:t>
            </a:r>
            <a:r>
              <a:rPr kumimoji="1" lang="zh-CN" altLang="en-US" dirty="0"/>
              <a:t> </a:t>
            </a:r>
            <a:r>
              <a:rPr kumimoji="1" lang="en-US" altLang="zh-CN" dirty="0"/>
              <a:t>uses</a:t>
            </a:r>
            <a:r>
              <a:rPr kumimoji="1" lang="zh-CN" altLang="en-US" dirty="0"/>
              <a:t> </a:t>
            </a:r>
            <a:r>
              <a:rPr kumimoji="1" lang="en-US" altLang="zh-CN" dirty="0"/>
              <a:t>it</a:t>
            </a:r>
            <a:r>
              <a:rPr kumimoji="1" lang="zh-CN" altLang="en-US" dirty="0"/>
              <a:t> </a:t>
            </a:r>
            <a:r>
              <a:rPr kumimoji="1" lang="en-US" altLang="zh-CN" dirty="0"/>
              <a:t>for</a:t>
            </a:r>
            <a:r>
              <a:rPr kumimoji="1" lang="zh-CN" altLang="en-US" dirty="0"/>
              <a:t> </a:t>
            </a:r>
            <a:r>
              <a:rPr kumimoji="1" lang="en-US" altLang="zh-CN" dirty="0"/>
              <a:t>conversion</a:t>
            </a:r>
            <a:endParaRPr kumimoji="1" lang="en-US" altLang="zh-CN" dirty="0"/>
          </a:p>
          <a:p>
            <a:r>
              <a:rPr kumimoji="1" lang="en-US" altLang="zh-CN" dirty="0"/>
              <a:t>Step-1:</a:t>
            </a:r>
            <a:r>
              <a:rPr kumimoji="1" lang="zh-CN" altLang="en-US" dirty="0"/>
              <a:t> </a:t>
            </a:r>
            <a:r>
              <a:rPr kumimoji="1" lang="en-US" altLang="zh-CN" dirty="0"/>
              <a:t>List</a:t>
            </a:r>
            <a:r>
              <a:rPr kumimoji="1" lang="zh-CN" altLang="en-US" dirty="0"/>
              <a:t> </a:t>
            </a:r>
            <a:r>
              <a:rPr kumimoji="1" lang="en-US" altLang="zh-CN" dirty="0"/>
              <a:t>the</a:t>
            </a:r>
            <a:r>
              <a:rPr kumimoji="1" lang="zh-CN" altLang="en-US" dirty="0"/>
              <a:t> </a:t>
            </a:r>
            <a:r>
              <a:rPr kumimoji="1" lang="en-US" altLang="zh-CN" dirty="0" err="1"/>
              <a:t>demuxers</a:t>
            </a:r>
            <a:r>
              <a:rPr kumimoji="1" lang="zh-CN" altLang="en-US" dirty="0"/>
              <a:t> </a:t>
            </a:r>
            <a:r>
              <a:rPr kumimoji="1" lang="en-US" altLang="zh-CN" dirty="0"/>
              <a:t>of</a:t>
            </a:r>
            <a:r>
              <a:rPr kumimoji="1" lang="zh-CN" altLang="en-US" dirty="0"/>
              <a:t> </a:t>
            </a:r>
            <a:r>
              <a:rPr kumimoji="1" lang="en-US" altLang="zh-CN" dirty="0" err="1"/>
              <a:t>ffmpeg</a:t>
            </a:r>
            <a:endParaRPr kumimoji="1" lang="en-US" altLang="zh-CN" dirty="0"/>
          </a:p>
          <a:p>
            <a:r>
              <a:rPr kumimoji="1" lang="en-US" altLang="zh-CN" dirty="0"/>
              <a:t>Step-2:</a:t>
            </a:r>
            <a:r>
              <a:rPr kumimoji="1" lang="zh-CN" altLang="en-US" dirty="0"/>
              <a:t> </a:t>
            </a:r>
            <a:r>
              <a:rPr kumimoji="1" lang="en-US" altLang="zh-CN" dirty="0"/>
              <a:t>Identify</a:t>
            </a:r>
            <a:r>
              <a:rPr kumimoji="1" lang="zh-CN" altLang="en-US" dirty="0"/>
              <a:t> </a:t>
            </a:r>
            <a:r>
              <a:rPr kumimoji="1" lang="en-US" altLang="zh-CN" dirty="0"/>
              <a:t>the</a:t>
            </a:r>
            <a:r>
              <a:rPr kumimoji="1" lang="zh-CN" altLang="en-US" dirty="0"/>
              <a:t> </a:t>
            </a:r>
            <a:r>
              <a:rPr kumimoji="1" lang="en-US" altLang="zh-CN" dirty="0"/>
              <a:t>input</a:t>
            </a:r>
            <a:r>
              <a:rPr kumimoji="1" lang="zh-CN" altLang="en-US" dirty="0"/>
              <a:t> </a:t>
            </a:r>
            <a:r>
              <a:rPr kumimoji="1" lang="en-US" altLang="zh-CN" dirty="0"/>
              <a:t>data</a:t>
            </a:r>
            <a:endParaRPr kumimoji="1" lang="en-US" altLang="zh-CN" dirty="0"/>
          </a:p>
          <a:p>
            <a:r>
              <a:rPr kumimoji="1" lang="en-US" altLang="zh-CN" dirty="0"/>
              <a:t>Step-3:</a:t>
            </a:r>
            <a:r>
              <a:rPr kumimoji="1" lang="zh-CN" altLang="en-US" dirty="0"/>
              <a:t> </a:t>
            </a:r>
            <a:r>
              <a:rPr kumimoji="1" lang="en-US" altLang="zh-CN" dirty="0"/>
              <a:t>Trace</a:t>
            </a:r>
            <a:r>
              <a:rPr kumimoji="1" lang="zh-CN" altLang="en-US" dirty="0"/>
              <a:t> </a:t>
            </a:r>
            <a:r>
              <a:rPr kumimoji="1" lang="en-US" altLang="zh-CN" dirty="0"/>
              <a:t>the</a:t>
            </a:r>
            <a:r>
              <a:rPr kumimoji="1" lang="zh-CN" altLang="en-US" dirty="0"/>
              <a:t> </a:t>
            </a:r>
            <a:r>
              <a:rPr kumimoji="1" lang="en-US" altLang="zh-CN" dirty="0"/>
              <a:t>input</a:t>
            </a:r>
            <a:r>
              <a:rPr kumimoji="1" lang="zh-CN" altLang="en-US" dirty="0"/>
              <a:t> </a:t>
            </a:r>
            <a:r>
              <a:rPr kumimoji="1" lang="en-US" altLang="zh-CN" dirty="0"/>
              <a:t>data</a:t>
            </a:r>
            <a:endParaRPr kumimoji="1"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Step-1: List the </a:t>
            </a:r>
            <a:r>
              <a:rPr kumimoji="1" lang="en-US" altLang="zh-CN" dirty="0" err="1"/>
              <a:t>Demuxers</a:t>
            </a:r>
            <a:r>
              <a:rPr kumimoji="1" lang="en-US" altLang="zh-CN" dirty="0"/>
              <a:t> of </a:t>
            </a:r>
            <a:r>
              <a:rPr kumimoji="1" lang="en-US" altLang="zh-CN" dirty="0" err="1"/>
              <a:t>FFmpeg</a:t>
            </a:r>
            <a:endParaRPr kumimoji="1" lang="zh-CN" altLang="en-US" dirty="0"/>
          </a:p>
        </p:txBody>
      </p:sp>
      <p:pic>
        <p:nvPicPr>
          <p:cNvPr id="4" name="图片 3"/>
          <p:cNvPicPr>
            <a:picLocks noChangeAspect="1"/>
          </p:cNvPicPr>
          <p:nvPr/>
        </p:nvPicPr>
        <p:blipFill>
          <a:blip r:embed="rId1"/>
          <a:stretch>
            <a:fillRect/>
          </a:stretch>
        </p:blipFill>
        <p:spPr>
          <a:xfrm>
            <a:off x="539551" y="1273324"/>
            <a:ext cx="8064897" cy="4012968"/>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Step-2: Identify the Input Data</a:t>
            </a:r>
            <a:endParaRPr kumimoji="1" lang="zh-CN" altLang="en-US" dirty="0"/>
          </a:p>
        </p:txBody>
      </p:sp>
      <p:sp>
        <p:nvSpPr>
          <p:cNvPr id="3" name="内容占位符 2"/>
          <p:cNvSpPr>
            <a:spLocks noGrp="1"/>
          </p:cNvSpPr>
          <p:nvPr>
            <p:ph idx="1"/>
          </p:nvPr>
        </p:nvSpPr>
        <p:spPr>
          <a:xfrm>
            <a:off x="457200" y="1333500"/>
            <a:ext cx="8229600" cy="4116287"/>
          </a:xfrm>
        </p:spPr>
        <p:txBody>
          <a:bodyPr>
            <a:normAutofit fontScale="92500" lnSpcReduction="10000"/>
          </a:bodyPr>
          <a:lstStyle/>
          <a:p>
            <a:r>
              <a:rPr kumimoji="1" lang="en-US" altLang="zh-CN" i="1" dirty="0" err="1"/>
              <a:t>demuxername_read_header</a:t>
            </a:r>
            <a:r>
              <a:rPr kumimoji="1" lang="en-US" altLang="zh-CN" dirty="0"/>
              <a:t>()</a:t>
            </a:r>
            <a:endParaRPr kumimoji="1" lang="en-US" altLang="zh-CN" dirty="0"/>
          </a:p>
          <a:p>
            <a:pPr lvl="1"/>
            <a:r>
              <a:rPr kumimoji="1" lang="en-US" altLang="zh-CN" dirty="0"/>
              <a:t>Most </a:t>
            </a:r>
            <a:r>
              <a:rPr kumimoji="1" lang="en-US" altLang="zh-CN" dirty="0" err="1"/>
              <a:t>demuxers</a:t>
            </a:r>
            <a:r>
              <a:rPr kumimoji="1" lang="en-US" altLang="zh-CN" dirty="0"/>
              <a:t> </a:t>
            </a:r>
            <a:r>
              <a:rPr kumimoji="1" lang="en-US" altLang="zh-CN" dirty="0" err="1"/>
              <a:t>declare</a:t>
            </a:r>
            <a:r>
              <a:rPr kumimoji="1" lang="en-US" altLang="zh-CN" dirty="0"/>
              <a:t> a function called it</a:t>
            </a:r>
            <a:endParaRPr kumimoji="1" lang="en-US" altLang="zh-CN" dirty="0"/>
          </a:p>
          <a:p>
            <a:pPr lvl="1"/>
            <a:r>
              <a:rPr kumimoji="1" lang="en-US" altLang="zh-CN" dirty="0"/>
              <a:t>Takes a parameter of type </a:t>
            </a:r>
            <a:r>
              <a:rPr kumimoji="1" lang="en-US" altLang="zh-CN" dirty="0" err="1"/>
              <a:t>AVFormatContext</a:t>
            </a:r>
            <a:endParaRPr kumimoji="1" lang="en-US" altLang="zh-CN" dirty="0"/>
          </a:p>
          <a:p>
            <a:pPr lvl="1"/>
            <a:r>
              <a:rPr kumimoji="1" lang="en-US" altLang="zh-CN" dirty="0"/>
              <a:t>This function initializes a pointer:</a:t>
            </a:r>
            <a:endParaRPr kumimoji="1" lang="en-US" altLang="zh-CN" dirty="0"/>
          </a:p>
          <a:p>
            <a:pPr lvl="1"/>
            <a:endParaRPr kumimoji="1" lang="en-US" altLang="zh-CN" dirty="0"/>
          </a:p>
          <a:p>
            <a:pPr lvl="1"/>
            <a:endParaRPr kumimoji="1" lang="en-US" altLang="zh-CN" dirty="0"/>
          </a:p>
          <a:p>
            <a:pPr marL="74295" lvl="1" indent="0">
              <a:buNone/>
            </a:pPr>
            <a:endParaRPr kumimoji="1" lang="en-US" altLang="zh-CN" dirty="0"/>
          </a:p>
          <a:p>
            <a:pPr lvl="1"/>
            <a:endParaRPr kumimoji="1" lang="en-US" altLang="zh-CN" dirty="0"/>
          </a:p>
          <a:p>
            <a:pPr lvl="1"/>
            <a:endParaRPr kumimoji="1" lang="en-US" altLang="zh-CN" dirty="0"/>
          </a:p>
          <a:p>
            <a:pPr lvl="1"/>
            <a:r>
              <a:rPr kumimoji="1" lang="en-US" altLang="zh-CN" dirty="0"/>
              <a:t>Many different </a:t>
            </a:r>
            <a:r>
              <a:rPr kumimoji="1" lang="en-US" altLang="zh-CN" dirty="0" err="1"/>
              <a:t>get_something</a:t>
            </a:r>
            <a:r>
              <a:rPr kumimoji="1" lang="en-US" altLang="zh-CN" dirty="0"/>
              <a:t>() are used to extract </a:t>
            </a:r>
            <a:r>
              <a:rPr kumimoji="1" lang="en-US" altLang="zh-CN" dirty="0" err="1"/>
              <a:t>pb</a:t>
            </a:r>
            <a:r>
              <a:rPr kumimoji="1" lang="en-US" altLang="zh-CN" dirty="0"/>
              <a:t> data</a:t>
            </a:r>
            <a:endParaRPr kumimoji="1" lang="en-US" altLang="zh-CN" dirty="0"/>
          </a:p>
          <a:p>
            <a:pPr lvl="2"/>
            <a:r>
              <a:rPr kumimoji="1" lang="en-US" altLang="zh-CN" dirty="0"/>
              <a:t>E.g., get_le32(), </a:t>
            </a:r>
            <a:r>
              <a:rPr kumimoji="1" lang="en-US" altLang="zh-CN" dirty="0" err="1"/>
              <a:t>get_buffer</a:t>
            </a:r>
            <a:r>
              <a:rPr kumimoji="1" lang="en-US" altLang="zh-CN" dirty="0"/>
              <a:t>()</a:t>
            </a:r>
            <a:endParaRPr kumimoji="1" lang="en-US" altLang="zh-CN" dirty="0"/>
          </a:p>
          <a:p>
            <a:pPr lvl="1"/>
            <a:r>
              <a:rPr kumimoji="1" lang="en-US" altLang="zh-CN" dirty="0">
                <a:solidFill>
                  <a:srgbClr val="FF0000"/>
                </a:solidFill>
              </a:rPr>
              <a:t>Conclusion: </a:t>
            </a:r>
            <a:r>
              <a:rPr kumimoji="1" lang="en-US" altLang="en-US" dirty="0" err="1">
                <a:solidFill>
                  <a:srgbClr val="FF0000"/>
                </a:solidFill>
              </a:rPr>
              <a:t>pb</a:t>
            </a:r>
            <a:r>
              <a:rPr kumimoji="1" lang="en-US" altLang="en-US" dirty="0">
                <a:solidFill>
                  <a:srgbClr val="FF0000"/>
                </a:solidFill>
              </a:rPr>
              <a:t> is a pointer to the input data of media files</a:t>
            </a:r>
            <a:endParaRPr kumimoji="1" lang="en-US" altLang="zh-CN" dirty="0">
              <a:solidFill>
                <a:srgbClr val="FF0000"/>
              </a:solidFill>
            </a:endParaRPr>
          </a:p>
          <a:p>
            <a:endParaRPr kumimoji="1" lang="zh-CN" altLang="en-US" dirty="0"/>
          </a:p>
        </p:txBody>
      </p:sp>
      <p:pic>
        <p:nvPicPr>
          <p:cNvPr id="4" name="图片 3"/>
          <p:cNvPicPr>
            <a:picLocks noChangeAspect="1"/>
          </p:cNvPicPr>
          <p:nvPr/>
        </p:nvPicPr>
        <p:blipFill>
          <a:blip r:embed="rId1"/>
          <a:stretch>
            <a:fillRect/>
          </a:stretch>
        </p:blipFill>
        <p:spPr>
          <a:xfrm>
            <a:off x="1763688" y="2713484"/>
            <a:ext cx="3822700" cy="11049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Step-3: Trace the Input Data</a:t>
            </a:r>
            <a:endParaRPr kumimoji="1" lang="zh-CN" altLang="en-US" dirty="0"/>
          </a:p>
        </p:txBody>
      </p:sp>
      <p:sp>
        <p:nvSpPr>
          <p:cNvPr id="3" name="内容占位符 2"/>
          <p:cNvSpPr>
            <a:spLocks noGrp="1"/>
          </p:cNvSpPr>
          <p:nvPr>
            <p:ph idx="1"/>
          </p:nvPr>
        </p:nvSpPr>
        <p:spPr/>
        <p:txBody>
          <a:bodyPr/>
          <a:lstStyle/>
          <a:p>
            <a:r>
              <a:rPr kumimoji="1" lang="en-US" altLang="zh-CN" dirty="0"/>
              <a:t>Start to read the first </a:t>
            </a:r>
            <a:r>
              <a:rPr kumimoji="1" lang="en-US" altLang="zh-CN" dirty="0" err="1"/>
              <a:t>demuxer</a:t>
            </a:r>
            <a:r>
              <a:rPr kumimoji="1" lang="en-US" altLang="zh-CN" dirty="0"/>
              <a:t>: </a:t>
            </a:r>
            <a:r>
              <a:rPr kumimoji="1" lang="en-US" altLang="zh-CN" dirty="0" err="1"/>
              <a:t>libavformat</a:t>
            </a:r>
            <a:r>
              <a:rPr kumimoji="1" lang="en-US" altLang="zh-CN" dirty="0"/>
              <a:t>/</a:t>
            </a:r>
            <a:r>
              <a:rPr kumimoji="1" lang="en-US" altLang="zh-CN" dirty="0">
                <a:solidFill>
                  <a:srgbClr val="FF0000"/>
                </a:solidFill>
              </a:rPr>
              <a:t>4xm.c(</a:t>
            </a:r>
            <a:r>
              <a:rPr kumimoji="1" lang="zh-CN" altLang="en-US" dirty="0">
                <a:solidFill>
                  <a:srgbClr val="FF0000"/>
                </a:solidFill>
              </a:rPr>
              <a:t>越少被使用的文件出现</a:t>
            </a:r>
            <a:r>
              <a:rPr kumimoji="1" lang="en-US" altLang="zh-CN" dirty="0">
                <a:solidFill>
                  <a:srgbClr val="FF0000"/>
                </a:solidFill>
              </a:rPr>
              <a:t>bug</a:t>
            </a:r>
            <a:r>
              <a:rPr kumimoji="1" lang="zh-CN" altLang="en-US" dirty="0">
                <a:solidFill>
                  <a:srgbClr val="FF0000"/>
                </a:solidFill>
              </a:rPr>
              <a:t>的可能性越大</a:t>
            </a:r>
            <a:r>
              <a:rPr kumimoji="1" lang="en-US" altLang="zh-CN" dirty="0">
                <a:solidFill>
                  <a:srgbClr val="FF0000"/>
                </a:solidFill>
              </a:rPr>
              <a:t>)</a:t>
            </a:r>
            <a:endParaRPr kumimoji="1" lang="en-US" altLang="zh-CN" dirty="0">
              <a:solidFill>
                <a:srgbClr val="FF0000"/>
              </a:solidFill>
            </a:endParaRPr>
          </a:p>
        </p:txBody>
      </p:sp>
      <p:pic>
        <p:nvPicPr>
          <p:cNvPr id="4" name="图片 3"/>
          <p:cNvPicPr>
            <a:picLocks noChangeAspect="1"/>
          </p:cNvPicPr>
          <p:nvPr/>
        </p:nvPicPr>
        <p:blipFill>
          <a:blip r:embed="rId1"/>
          <a:stretch>
            <a:fillRect/>
          </a:stretch>
        </p:blipFill>
        <p:spPr>
          <a:xfrm>
            <a:off x="1259632" y="1921431"/>
            <a:ext cx="7225680" cy="3701228"/>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图片 3"/>
          <p:cNvPicPr>
            <a:picLocks noChangeAspect="1"/>
          </p:cNvPicPr>
          <p:nvPr/>
        </p:nvPicPr>
        <p:blipFill>
          <a:blip r:embed="rId1"/>
          <a:stretch>
            <a:fillRect/>
          </a:stretch>
        </p:blipFill>
        <p:spPr>
          <a:xfrm>
            <a:off x="0" y="0"/>
            <a:ext cx="9144000" cy="2359742"/>
          </a:xfrm>
          <a:prstGeom prst="rect">
            <a:avLst/>
          </a:prstGeom>
        </p:spPr>
      </p:pic>
      <p:pic>
        <p:nvPicPr>
          <p:cNvPr id="5" name="图片 4"/>
          <p:cNvPicPr>
            <a:picLocks noChangeAspect="1"/>
          </p:cNvPicPr>
          <p:nvPr/>
        </p:nvPicPr>
        <p:blipFill>
          <a:blip r:embed="rId2"/>
          <a:stretch>
            <a:fillRect/>
          </a:stretch>
        </p:blipFill>
        <p:spPr>
          <a:xfrm>
            <a:off x="35497" y="2065412"/>
            <a:ext cx="7272807" cy="2593885"/>
          </a:xfrm>
          <a:prstGeom prst="rect">
            <a:avLst/>
          </a:prstGeom>
        </p:spPr>
      </p:pic>
      <p:sp>
        <p:nvSpPr>
          <p:cNvPr id="6" name="文本框 5"/>
          <p:cNvSpPr txBox="1"/>
          <p:nvPr/>
        </p:nvSpPr>
        <p:spPr>
          <a:xfrm>
            <a:off x="1800199" y="4585692"/>
            <a:ext cx="1152128" cy="523220"/>
          </a:xfrm>
          <a:prstGeom prst="rect">
            <a:avLst/>
          </a:prstGeom>
          <a:noFill/>
        </p:spPr>
        <p:txBody>
          <a:bodyPr wrap="square" rtlCol="0">
            <a:spAutoFit/>
          </a:bodyPr>
          <a:lstStyle/>
          <a:p>
            <a:pPr algn="ctr"/>
            <a:r>
              <a:rPr kumimoji="1" lang="en-US" altLang="zh-CN" sz="2800" dirty="0" err="1">
                <a:solidFill>
                  <a:srgbClr val="FF0000"/>
                </a:solidFill>
                <a:latin typeface="Arial" panose="020B0604020202020204" pitchFamily="34" charset="0"/>
                <a:cs typeface="Arial" panose="020B0604020202020204" pitchFamily="34" charset="0"/>
              </a:rPr>
              <a:t>int</a:t>
            </a:r>
            <a:endParaRPr kumimoji="1" lang="zh-CN" altLang="en-US" sz="2800" dirty="0">
              <a:solidFill>
                <a:srgbClr val="FF0000"/>
              </a:solidFill>
              <a:latin typeface="Arial" panose="020B0604020202020204" pitchFamily="34" charset="0"/>
              <a:cs typeface="Arial" panose="020B0604020202020204" pitchFamily="34" charset="0"/>
            </a:endParaRPr>
          </a:p>
        </p:txBody>
      </p:sp>
      <p:sp>
        <p:nvSpPr>
          <p:cNvPr id="7" name="文本框 6"/>
          <p:cNvSpPr txBox="1"/>
          <p:nvPr/>
        </p:nvSpPr>
        <p:spPr>
          <a:xfrm>
            <a:off x="3888431" y="4585692"/>
            <a:ext cx="2664296" cy="523220"/>
          </a:xfrm>
          <a:prstGeom prst="rect">
            <a:avLst/>
          </a:prstGeom>
          <a:noFill/>
        </p:spPr>
        <p:txBody>
          <a:bodyPr wrap="square" rtlCol="0">
            <a:spAutoFit/>
          </a:bodyPr>
          <a:lstStyle/>
          <a:p>
            <a:pPr algn="ctr"/>
            <a:r>
              <a:rPr kumimoji="1" lang="en-US" altLang="zh-CN" sz="2800" dirty="0">
                <a:solidFill>
                  <a:srgbClr val="FF0000"/>
                </a:solidFill>
                <a:latin typeface="Arial" panose="020B0604020202020204" pitchFamily="34" charset="0"/>
                <a:cs typeface="Arial" panose="020B0604020202020204" pitchFamily="34" charset="0"/>
              </a:rPr>
              <a:t>unsigned </a:t>
            </a:r>
            <a:r>
              <a:rPr kumimoji="1" lang="en-US" altLang="zh-CN" sz="2800" dirty="0" err="1">
                <a:solidFill>
                  <a:srgbClr val="FF0000"/>
                </a:solidFill>
                <a:latin typeface="Arial" panose="020B0604020202020204" pitchFamily="34" charset="0"/>
                <a:cs typeface="Arial" panose="020B0604020202020204" pitchFamily="34" charset="0"/>
              </a:rPr>
              <a:t>int</a:t>
            </a:r>
            <a:endParaRPr kumimoji="1" lang="zh-CN" altLang="en-US" sz="2800" dirty="0">
              <a:solidFill>
                <a:srgbClr val="FF0000"/>
              </a:solidFill>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CFI: Control Flow Integrity</a:t>
            </a:r>
            <a:endParaRPr lang="zh-CN" altLang="en-US" dirty="0"/>
          </a:p>
        </p:txBody>
      </p:sp>
      <p:sp>
        <p:nvSpPr>
          <p:cNvPr id="3" name="文本占位符 2"/>
          <p:cNvSpPr>
            <a:spLocks noGrp="1"/>
          </p:cNvSpPr>
          <p:nvPr>
            <p:ph type="body" idx="1"/>
          </p:nvPr>
        </p:nvSpPr>
        <p:spPr/>
        <p:txBody>
          <a:bodyPr/>
          <a:lstStyle/>
          <a:p>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Step-3: Trace the Input Data</a:t>
            </a:r>
            <a:endParaRPr kumimoji="1" lang="zh-CN" altLang="en-US" dirty="0"/>
          </a:p>
        </p:txBody>
      </p:sp>
      <p:sp>
        <p:nvSpPr>
          <p:cNvPr id="3" name="内容占位符 2"/>
          <p:cNvSpPr>
            <a:spLocks noGrp="1"/>
          </p:cNvSpPr>
          <p:nvPr>
            <p:ph idx="1"/>
          </p:nvPr>
        </p:nvSpPr>
        <p:spPr/>
        <p:txBody>
          <a:bodyPr/>
          <a:lstStyle/>
          <a:p>
            <a:r>
              <a:rPr kumimoji="1" lang="en-US" altLang="zh-CN" dirty="0"/>
              <a:t>Supplying a value &gt;= 0x80000000 for </a:t>
            </a:r>
            <a:r>
              <a:rPr kumimoji="1" lang="en-US" altLang="zh-CN" dirty="0" err="1">
                <a:solidFill>
                  <a:srgbClr val="FF0000"/>
                </a:solidFill>
              </a:rPr>
              <a:t>current_track</a:t>
            </a:r>
            <a:r>
              <a:rPr kumimoji="1" lang="en-US" altLang="zh-CN" dirty="0">
                <a:solidFill>
                  <a:srgbClr val="FF0000"/>
                </a:solidFill>
              </a:rPr>
              <a:t> </a:t>
            </a:r>
            <a:r>
              <a:rPr kumimoji="1" lang="en-US" altLang="zh-CN" dirty="0"/>
              <a:t>causes a change in sign that results in </a:t>
            </a:r>
            <a:r>
              <a:rPr kumimoji="1" lang="en-US" altLang="zh-CN" dirty="0" err="1">
                <a:solidFill>
                  <a:srgbClr val="FF0000"/>
                </a:solidFill>
              </a:rPr>
              <a:t>current_track</a:t>
            </a:r>
            <a:r>
              <a:rPr kumimoji="1" lang="en-US" altLang="zh-CN" dirty="0">
                <a:solidFill>
                  <a:srgbClr val="FF0000"/>
                </a:solidFill>
              </a:rPr>
              <a:t> </a:t>
            </a:r>
            <a:r>
              <a:rPr kumimoji="1" lang="en-US" altLang="zh-CN" dirty="0"/>
              <a:t>being interpreted as negative</a:t>
            </a:r>
            <a:endParaRPr kumimoji="1" lang="en-US" altLang="zh-CN" dirty="0"/>
          </a:p>
          <a:p>
            <a:r>
              <a:rPr kumimoji="1" lang="en-US" altLang="zh-CN" dirty="0"/>
              <a:t>The</a:t>
            </a:r>
            <a:r>
              <a:rPr kumimoji="1" lang="zh-CN" altLang="en-US" dirty="0"/>
              <a:t> </a:t>
            </a:r>
            <a:r>
              <a:rPr kumimoji="1" lang="en-US" altLang="zh-CN" dirty="0"/>
              <a:t>if statement in line 167 will always return FALSE</a:t>
            </a:r>
            <a:endParaRPr kumimoji="1" lang="en-US" altLang="zh-CN" dirty="0"/>
          </a:p>
          <a:p>
            <a:r>
              <a:rPr kumimoji="1" lang="en-US" altLang="zh-CN" dirty="0"/>
              <a:t>Thus,</a:t>
            </a:r>
            <a:r>
              <a:rPr kumimoji="1" lang="zh-CN" altLang="en-US" dirty="0"/>
              <a:t> </a:t>
            </a:r>
            <a:r>
              <a:rPr kumimoji="1" lang="en-US" altLang="zh-CN" dirty="0"/>
              <a:t>the buffer allocation in line 171 will never be reached</a:t>
            </a:r>
            <a:endParaRPr kumimoji="1"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Step-3: Trace the Input Data</a:t>
            </a:r>
            <a:endParaRPr kumimoji="1" lang="zh-CN" altLang="en-US" dirty="0"/>
          </a:p>
        </p:txBody>
      </p:sp>
      <p:pic>
        <p:nvPicPr>
          <p:cNvPr id="4" name="图片 3"/>
          <p:cNvPicPr>
            <a:picLocks noChangeAspect="1"/>
          </p:cNvPicPr>
          <p:nvPr/>
        </p:nvPicPr>
        <p:blipFill>
          <a:blip r:embed="rId1"/>
          <a:stretch>
            <a:fillRect/>
          </a:stretch>
        </p:blipFill>
        <p:spPr>
          <a:xfrm>
            <a:off x="0" y="1223228"/>
            <a:ext cx="9144000" cy="4226560"/>
          </a:xfrm>
          <a:prstGeom prst="rect">
            <a:avLst/>
          </a:prstGeom>
        </p:spPr>
      </p:pic>
      <p:sp>
        <p:nvSpPr>
          <p:cNvPr id="5" name="矩形 4"/>
          <p:cNvSpPr/>
          <p:nvPr/>
        </p:nvSpPr>
        <p:spPr>
          <a:xfrm>
            <a:off x="1691680" y="1296626"/>
            <a:ext cx="1512168" cy="288032"/>
          </a:xfrm>
          <a:prstGeom prst="rect">
            <a:avLst/>
          </a:prstGeom>
          <a:solidFill>
            <a:srgbClr val="800000">
              <a:alpha val="16000"/>
            </a:srgbClr>
          </a:solidFill>
          <a:ln>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892512" y="4104938"/>
            <a:ext cx="1584176" cy="1080120"/>
          </a:xfrm>
          <a:prstGeom prst="rect">
            <a:avLst/>
          </a:prstGeom>
          <a:solidFill>
            <a:srgbClr val="800000">
              <a:alpha val="16000"/>
            </a:srgbClr>
          </a:solidFill>
          <a:ln>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4067944" y="1561356"/>
            <a:ext cx="1512168" cy="288032"/>
          </a:xfrm>
          <a:prstGeom prst="rect">
            <a:avLst/>
          </a:prstGeom>
          <a:solidFill>
            <a:srgbClr val="800000">
              <a:alpha val="16000"/>
            </a:srgbClr>
          </a:solidFill>
          <a:ln>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2470020" y="2316389"/>
            <a:ext cx="733828" cy="288032"/>
          </a:xfrm>
          <a:prstGeom prst="rect">
            <a:avLst/>
          </a:prstGeom>
          <a:solidFill>
            <a:schemeClr val="accent6">
              <a:alpha val="16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2123728" y="4093287"/>
            <a:ext cx="733828" cy="1080120"/>
          </a:xfrm>
          <a:prstGeom prst="rect">
            <a:avLst/>
          </a:prstGeom>
          <a:solidFill>
            <a:schemeClr val="accent6">
              <a:alpha val="16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011128" y="2808794"/>
            <a:ext cx="733828" cy="288032"/>
          </a:xfrm>
          <a:prstGeom prst="rect">
            <a:avLst/>
          </a:prstGeom>
          <a:solidFill>
            <a:schemeClr val="accent6">
              <a:alpha val="16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1628140" y="5207635"/>
            <a:ext cx="6301105" cy="337185"/>
          </a:xfrm>
          <a:prstGeom prst="rect">
            <a:avLst/>
          </a:prstGeom>
          <a:noFill/>
        </p:spPr>
        <p:txBody>
          <a:bodyPr wrap="square" rtlCol="0">
            <a:spAutoFit/>
          </a:bodyPr>
          <a:p>
            <a:r>
              <a:rPr lang="en-US" altLang="zh-CN" sz="1600"/>
              <a:t>arbitrary memory writes arbitrary val</a:t>
            </a:r>
            <a:endParaRPr lang="en-US" altLang="zh-CN" sz="16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Step-3: Trace the Input Data</a:t>
            </a:r>
            <a:endParaRPr kumimoji="1" lang="zh-CN" altLang="en-US" dirty="0"/>
          </a:p>
        </p:txBody>
      </p:sp>
      <p:pic>
        <p:nvPicPr>
          <p:cNvPr id="4" name="图片 3"/>
          <p:cNvPicPr>
            <a:picLocks noChangeAspect="1"/>
          </p:cNvPicPr>
          <p:nvPr/>
        </p:nvPicPr>
        <p:blipFill>
          <a:blip r:embed="rId1"/>
          <a:stretch>
            <a:fillRect/>
          </a:stretch>
        </p:blipFill>
        <p:spPr>
          <a:xfrm>
            <a:off x="-36512" y="1201316"/>
            <a:ext cx="9144000" cy="4316711"/>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Step-3: Trace the Input Data</a:t>
            </a:r>
            <a:endParaRPr kumimoji="1" lang="zh-CN" altLang="en-US" dirty="0"/>
          </a:p>
        </p:txBody>
      </p:sp>
      <p:pic>
        <p:nvPicPr>
          <p:cNvPr id="4" name="图片 3"/>
          <p:cNvPicPr>
            <a:picLocks noChangeAspect="1"/>
          </p:cNvPicPr>
          <p:nvPr/>
        </p:nvPicPr>
        <p:blipFill>
          <a:blip r:embed="rId1"/>
          <a:stretch>
            <a:fillRect/>
          </a:stretch>
        </p:blipFill>
        <p:spPr>
          <a:xfrm>
            <a:off x="0" y="1273324"/>
            <a:ext cx="9144000" cy="4160613"/>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Question</a:t>
            </a:r>
            <a:endParaRPr kumimoji="1" lang="zh-CN" altLang="en-US" dirty="0"/>
          </a:p>
        </p:txBody>
      </p:sp>
      <p:sp>
        <p:nvSpPr>
          <p:cNvPr id="3" name="内容占位符 2"/>
          <p:cNvSpPr>
            <a:spLocks noGrp="1"/>
          </p:cNvSpPr>
          <p:nvPr>
            <p:ph idx="1"/>
          </p:nvPr>
        </p:nvSpPr>
        <p:spPr/>
        <p:txBody>
          <a:bodyPr/>
          <a:lstStyle/>
          <a:p>
            <a:r>
              <a:rPr kumimoji="1" lang="en-US" altLang="zh-CN" dirty="0"/>
              <a:t>How</a:t>
            </a:r>
            <a:r>
              <a:rPr kumimoji="1" lang="zh-CN" altLang="en-US" dirty="0"/>
              <a:t> </a:t>
            </a:r>
            <a:r>
              <a:rPr kumimoji="1" lang="en-US" altLang="zh-CN" dirty="0"/>
              <a:t>can</a:t>
            </a:r>
            <a:r>
              <a:rPr kumimoji="1" lang="zh-CN" altLang="en-US" dirty="0"/>
              <a:t> </a:t>
            </a:r>
            <a:r>
              <a:rPr kumimoji="1" lang="en-US" altLang="zh-CN" dirty="0"/>
              <a:t>we</a:t>
            </a:r>
            <a:r>
              <a:rPr kumimoji="1" lang="zh-CN" altLang="en-US" dirty="0"/>
              <a:t> </a:t>
            </a:r>
            <a:r>
              <a:rPr kumimoji="1" lang="en-US" altLang="zh-CN" dirty="0"/>
              <a:t>use</a:t>
            </a:r>
            <a:r>
              <a:rPr kumimoji="1" lang="zh-CN" altLang="en-US" dirty="0"/>
              <a:t> </a:t>
            </a:r>
            <a:r>
              <a:rPr kumimoji="1" lang="en-US" altLang="zh-CN" dirty="0"/>
              <a:t>taint</a:t>
            </a:r>
            <a:r>
              <a:rPr kumimoji="1" lang="zh-CN" altLang="en-US" dirty="0"/>
              <a:t> </a:t>
            </a:r>
            <a:r>
              <a:rPr kumimoji="1" lang="en-US" altLang="zh-CN" dirty="0"/>
              <a:t>tracking</a:t>
            </a:r>
            <a:r>
              <a:rPr kumimoji="1" lang="zh-CN" altLang="en-US" dirty="0"/>
              <a:t> </a:t>
            </a:r>
            <a:r>
              <a:rPr kumimoji="1" lang="en-US" altLang="zh-CN" dirty="0"/>
              <a:t>to</a:t>
            </a:r>
            <a:r>
              <a:rPr kumimoji="1" lang="zh-CN" altLang="en-US" dirty="0"/>
              <a:t> </a:t>
            </a:r>
            <a:r>
              <a:rPr kumimoji="1" lang="en-US" altLang="zh-CN" dirty="0"/>
              <a:t>find</a:t>
            </a:r>
            <a:r>
              <a:rPr kumimoji="1" lang="zh-CN" altLang="en-US" dirty="0"/>
              <a:t> </a:t>
            </a:r>
            <a:r>
              <a:rPr kumimoji="1" lang="en-US" altLang="zh-CN" dirty="0"/>
              <a:t>such</a:t>
            </a:r>
            <a:r>
              <a:rPr kumimoji="1" lang="zh-CN" altLang="en-US" dirty="0"/>
              <a:t> </a:t>
            </a:r>
            <a:r>
              <a:rPr kumimoji="1" lang="en-US" altLang="zh-CN" dirty="0"/>
              <a:t>bugs?</a:t>
            </a:r>
            <a:endParaRPr kumimoji="1"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p:txBody>
          <a:bodyPr/>
          <a:lstStyle/>
          <a:p>
            <a:r>
              <a:rPr lang="en-US" dirty="0" err="1"/>
              <a:t>TaintCheck</a:t>
            </a:r>
            <a:r>
              <a:rPr lang="en-US" dirty="0"/>
              <a:t>: Basic Ideas</a:t>
            </a:r>
            <a:endParaRPr lang="en-US" dirty="0"/>
          </a:p>
        </p:txBody>
      </p:sp>
      <p:sp>
        <p:nvSpPr>
          <p:cNvPr id="252931" name="Rectangle 3"/>
          <p:cNvSpPr>
            <a:spLocks noGrp="1" noChangeArrowheads="1"/>
          </p:cNvSpPr>
          <p:nvPr>
            <p:ph type="body" idx="1"/>
          </p:nvPr>
        </p:nvSpPr>
        <p:spPr/>
        <p:txBody>
          <a:bodyPr>
            <a:noAutofit/>
          </a:bodyPr>
          <a:lstStyle/>
          <a:p>
            <a:pPr marL="476250" indent="-476250">
              <a:buFont typeface="Wingdings" panose="05000000000000000000" pitchFamily="2" charset="2"/>
              <a:buAutoNum type="arabicPeriod"/>
            </a:pPr>
            <a:r>
              <a:rPr lang="en-US" sz="2000" b="0" dirty="0"/>
              <a:t>Program execution normally </a:t>
            </a:r>
            <a:r>
              <a:rPr lang="en-US" sz="2000" b="0" dirty="0">
                <a:solidFill>
                  <a:srgbClr val="FF0000"/>
                </a:solidFill>
              </a:rPr>
              <a:t>derived </a:t>
            </a:r>
            <a:br>
              <a:rPr lang="zh-CN" altLang="en-US" sz="2000" b="0" dirty="0">
                <a:solidFill>
                  <a:srgbClr val="FF0000"/>
                </a:solidFill>
              </a:rPr>
            </a:br>
            <a:r>
              <a:rPr lang="en-US" sz="2000" b="0" dirty="0">
                <a:solidFill>
                  <a:srgbClr val="FF0000"/>
                </a:solidFill>
              </a:rPr>
              <a:t>from trusted sources</a:t>
            </a:r>
            <a:r>
              <a:rPr lang="en-US" sz="2000" b="0" dirty="0"/>
              <a:t>, not attacker input</a:t>
            </a:r>
            <a:endParaRPr lang="en-US" sz="2000" b="0" dirty="0"/>
          </a:p>
          <a:p>
            <a:pPr marL="476250" indent="-476250">
              <a:buFont typeface="Wingdings" panose="05000000000000000000" pitchFamily="2" charset="2"/>
              <a:buAutoNum type="arabicPeriod"/>
            </a:pPr>
            <a:r>
              <a:rPr lang="en-US" sz="2000" b="0" dirty="0"/>
              <a:t>Mark all </a:t>
            </a:r>
            <a:r>
              <a:rPr lang="en-US" sz="2000" b="0" dirty="0">
                <a:solidFill>
                  <a:srgbClr val="FF0000"/>
                </a:solidFill>
              </a:rPr>
              <a:t>input data</a:t>
            </a:r>
            <a:r>
              <a:rPr lang="en-US" sz="2000" b="0" dirty="0"/>
              <a:t> to the computer as "</a:t>
            </a:r>
            <a:r>
              <a:rPr lang="en-US" sz="2000" b="0" dirty="0">
                <a:solidFill>
                  <a:srgbClr val="FF0000"/>
                </a:solidFill>
              </a:rPr>
              <a:t>tainted</a:t>
            </a:r>
            <a:r>
              <a:rPr lang="en-US" sz="2000" b="0" dirty="0"/>
              <a:t>" (e.g., network, stdin, etc.)</a:t>
            </a:r>
            <a:endParaRPr lang="en-US" sz="2000" b="0" dirty="0"/>
          </a:p>
          <a:p>
            <a:pPr marL="476250" indent="-476250">
              <a:buFont typeface="Wingdings" panose="05000000000000000000" pitchFamily="2" charset="2"/>
              <a:buAutoNum type="arabicPeriod"/>
            </a:pPr>
            <a:r>
              <a:rPr lang="en-US" sz="2000" b="0" dirty="0"/>
              <a:t>Monitor program execution and track how tainted data propagates (follow bytes, arithmetic operations, jump addresses, etc.)</a:t>
            </a:r>
            <a:endParaRPr lang="en-US" sz="2000" b="0" dirty="0"/>
          </a:p>
          <a:p>
            <a:pPr marL="476250" indent="-476250">
              <a:buFont typeface="Wingdings" panose="05000000000000000000" pitchFamily="2" charset="2"/>
              <a:buAutoNum type="arabicPeriod"/>
            </a:pPr>
            <a:r>
              <a:rPr lang="en-US" sz="2000" b="0" dirty="0"/>
              <a:t>Detect when tainted data is used in dangerous ways</a:t>
            </a:r>
            <a:endParaRPr lang="en-US" sz="2000" b="0" dirty="0"/>
          </a:p>
        </p:txBody>
      </p:sp>
      <p:pic>
        <p:nvPicPr>
          <p:cNvPr id="4" name="图片 3"/>
          <p:cNvPicPr>
            <a:picLocks noChangeAspect="1"/>
          </p:cNvPicPr>
          <p:nvPr/>
        </p:nvPicPr>
        <p:blipFill>
          <a:blip r:embed="rId1"/>
          <a:stretch>
            <a:fillRect/>
          </a:stretch>
        </p:blipFill>
        <p:spPr>
          <a:xfrm>
            <a:off x="6295054" y="121196"/>
            <a:ext cx="2599758" cy="172819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r>
              <a:rPr lang="en-US" dirty="0"/>
              <a:t>Add Taint Checking code</a:t>
            </a:r>
            <a:endParaRPr lang="en-US" dirty="0"/>
          </a:p>
        </p:txBody>
      </p:sp>
      <p:sp>
        <p:nvSpPr>
          <p:cNvPr id="253955" name="Rectangle 3"/>
          <p:cNvSpPr>
            <a:spLocks noGrp="1" noChangeArrowheads="1"/>
          </p:cNvSpPr>
          <p:nvPr>
            <p:ph type="body" idx="1"/>
          </p:nvPr>
        </p:nvSpPr>
        <p:spPr/>
        <p:txBody>
          <a:bodyPr>
            <a:normAutofit/>
          </a:bodyPr>
          <a:lstStyle/>
          <a:p>
            <a:r>
              <a:rPr lang="en-US" sz="2000" dirty="0" err="1"/>
              <a:t>TaintCheck</a:t>
            </a:r>
            <a:r>
              <a:rPr lang="en-US" sz="2000" dirty="0"/>
              <a:t> first runs the code through an emulation environment (</a:t>
            </a:r>
            <a:r>
              <a:rPr lang="en-US" sz="2000" dirty="0" err="1"/>
              <a:t>Valgrind</a:t>
            </a:r>
            <a:r>
              <a:rPr lang="en-US" sz="2000" dirty="0"/>
              <a:t>) and adds instructions to monitor tainted memory</a:t>
            </a:r>
            <a:endParaRPr lang="en-US" sz="2000" dirty="0"/>
          </a:p>
          <a:p>
            <a:endParaRPr lang="en-US" sz="2000" dirty="0"/>
          </a:p>
        </p:txBody>
      </p:sp>
      <p:sp>
        <p:nvSpPr>
          <p:cNvPr id="253957" name="Rectangle 5"/>
          <p:cNvSpPr>
            <a:spLocks noChangeArrowheads="1"/>
          </p:cNvSpPr>
          <p:nvPr/>
        </p:nvSpPr>
        <p:spPr bwMode="auto">
          <a:xfrm>
            <a:off x="2667000" y="3149614"/>
            <a:ext cx="1333500" cy="1079500"/>
          </a:xfrm>
          <a:prstGeom prst="rect">
            <a:avLst/>
          </a:prstGeom>
          <a:solidFill>
            <a:schemeClr val="bg1"/>
          </a:solidFill>
          <a:ln w="9525">
            <a:solidFill>
              <a:schemeClr val="tx1"/>
            </a:solidFill>
            <a:miter lim="800000"/>
          </a:ln>
          <a:effectLst/>
        </p:spPr>
        <p:txBody>
          <a:bodyPr wrap="none" anchor="ctr"/>
          <a:lstStyle/>
          <a:p>
            <a:pPr algn="ctr"/>
            <a:r>
              <a:rPr lang="en-US" sz="1500" b="1" dirty="0">
                <a:latin typeface="等线" panose="02010600030101010101" charset="-122"/>
                <a:cs typeface="Myriad Pro Light SemiCond"/>
              </a:rPr>
              <a:t>Binary re-writer</a:t>
            </a:r>
            <a:endParaRPr lang="en-US" sz="1500" b="1" dirty="0">
              <a:latin typeface="等线" panose="02010600030101010101" charset="-122"/>
              <a:cs typeface="Myriad Pro Light SemiCond"/>
            </a:endParaRPr>
          </a:p>
        </p:txBody>
      </p:sp>
      <p:sp>
        <p:nvSpPr>
          <p:cNvPr id="253958" name="Rectangle 6"/>
          <p:cNvSpPr>
            <a:spLocks noChangeArrowheads="1"/>
          </p:cNvSpPr>
          <p:nvPr/>
        </p:nvSpPr>
        <p:spPr bwMode="auto">
          <a:xfrm>
            <a:off x="5143500" y="3530614"/>
            <a:ext cx="1143000" cy="762000"/>
          </a:xfrm>
          <a:prstGeom prst="rect">
            <a:avLst/>
          </a:prstGeom>
          <a:solidFill>
            <a:schemeClr val="bg1"/>
          </a:solidFill>
          <a:ln w="9525">
            <a:solidFill>
              <a:schemeClr val="tx1"/>
            </a:solidFill>
            <a:miter lim="800000"/>
          </a:ln>
          <a:effectLst/>
        </p:spPr>
        <p:txBody>
          <a:bodyPr wrap="none" anchor="ctr"/>
          <a:lstStyle/>
          <a:p>
            <a:pPr algn="ctr"/>
            <a:r>
              <a:rPr lang="en-US" sz="1500" b="1" dirty="0">
                <a:latin typeface="等线" panose="02010600030101010101" charset="-122"/>
                <a:cs typeface="Myriad Pro Light SemiCond"/>
              </a:rPr>
              <a:t>Taint Check</a:t>
            </a:r>
            <a:endParaRPr lang="en-US" sz="1500" b="1" dirty="0">
              <a:latin typeface="等线" panose="02010600030101010101" charset="-122"/>
              <a:cs typeface="Myriad Pro Light SemiCond"/>
            </a:endParaRPr>
          </a:p>
        </p:txBody>
      </p:sp>
      <p:sp>
        <p:nvSpPr>
          <p:cNvPr id="253961" name="AutoShape 9"/>
          <p:cNvSpPr>
            <a:spLocks noChangeArrowheads="1"/>
          </p:cNvSpPr>
          <p:nvPr/>
        </p:nvSpPr>
        <p:spPr bwMode="auto">
          <a:xfrm>
            <a:off x="4127500" y="2832114"/>
            <a:ext cx="1460500" cy="611188"/>
          </a:xfrm>
          <a:prstGeom prst="curvedDownArrow">
            <a:avLst>
              <a:gd name="adj1" fmla="val 47792"/>
              <a:gd name="adj2" fmla="val 95584"/>
              <a:gd name="adj3" fmla="val 33333"/>
            </a:avLst>
          </a:prstGeom>
          <a:solidFill>
            <a:schemeClr val="accent1"/>
          </a:solidFill>
          <a:ln w="9525">
            <a:solidFill>
              <a:schemeClr val="tx1"/>
            </a:solidFill>
            <a:miter lim="800000"/>
          </a:ln>
          <a:effectLst/>
        </p:spPr>
        <p:txBody>
          <a:bodyPr wrap="none" anchor="ctr"/>
          <a:lstStyle/>
          <a:p>
            <a:endParaRPr lang="en-US" sz="1500" b="1" dirty="0">
              <a:latin typeface="等线" panose="02010600030101010101" charset="-122"/>
              <a:cs typeface="Myriad Pro Light SemiCond"/>
            </a:endParaRPr>
          </a:p>
        </p:txBody>
      </p:sp>
      <p:sp>
        <p:nvSpPr>
          <p:cNvPr id="253963" name="AutoShape 11"/>
          <p:cNvSpPr>
            <a:spLocks noChangeArrowheads="1"/>
          </p:cNvSpPr>
          <p:nvPr/>
        </p:nvSpPr>
        <p:spPr bwMode="auto">
          <a:xfrm rot="10800000">
            <a:off x="3873500" y="4356114"/>
            <a:ext cx="1460500" cy="611188"/>
          </a:xfrm>
          <a:prstGeom prst="curvedDownArrow">
            <a:avLst>
              <a:gd name="adj1" fmla="val 47792"/>
              <a:gd name="adj2" fmla="val 95584"/>
              <a:gd name="adj3" fmla="val 33333"/>
            </a:avLst>
          </a:prstGeom>
          <a:solidFill>
            <a:schemeClr val="accent1"/>
          </a:solidFill>
          <a:ln w="9525">
            <a:solidFill>
              <a:schemeClr val="tx1"/>
            </a:solidFill>
            <a:miter lim="800000"/>
          </a:ln>
          <a:effectLst/>
        </p:spPr>
        <p:txBody>
          <a:bodyPr wrap="none" anchor="ctr"/>
          <a:lstStyle/>
          <a:p>
            <a:endParaRPr lang="en-US" sz="1500" b="1" dirty="0">
              <a:latin typeface="等线" panose="02010600030101010101" charset="-122"/>
              <a:cs typeface="Myriad Pro Light SemiCond"/>
            </a:endParaRPr>
          </a:p>
        </p:txBody>
      </p:sp>
      <p:sp>
        <p:nvSpPr>
          <p:cNvPr id="253972" name="Line 20"/>
          <p:cNvSpPr>
            <a:spLocks noChangeShapeType="1"/>
          </p:cNvSpPr>
          <p:nvPr/>
        </p:nvSpPr>
        <p:spPr bwMode="auto">
          <a:xfrm>
            <a:off x="2095500" y="2768614"/>
            <a:ext cx="0" cy="571500"/>
          </a:xfrm>
          <a:prstGeom prst="line">
            <a:avLst/>
          </a:prstGeom>
          <a:noFill/>
          <a:ln w="9525">
            <a:solidFill>
              <a:schemeClr val="tx1"/>
            </a:solidFill>
            <a:round/>
          </a:ln>
          <a:effectLst/>
        </p:spPr>
        <p:txBody>
          <a:bodyPr/>
          <a:lstStyle/>
          <a:p>
            <a:endParaRPr lang="en-US" sz="1500" b="1" dirty="0">
              <a:latin typeface="等线" panose="02010600030101010101" charset="-122"/>
              <a:cs typeface="Myriad Pro Light SemiCond"/>
            </a:endParaRPr>
          </a:p>
        </p:txBody>
      </p:sp>
      <p:sp>
        <p:nvSpPr>
          <p:cNvPr id="253973" name="Line 21"/>
          <p:cNvSpPr>
            <a:spLocks noChangeShapeType="1"/>
          </p:cNvSpPr>
          <p:nvPr/>
        </p:nvSpPr>
        <p:spPr bwMode="auto">
          <a:xfrm>
            <a:off x="2095500" y="3340114"/>
            <a:ext cx="571500" cy="0"/>
          </a:xfrm>
          <a:prstGeom prst="line">
            <a:avLst/>
          </a:prstGeom>
          <a:noFill/>
          <a:ln w="9525">
            <a:solidFill>
              <a:schemeClr val="tx1"/>
            </a:solidFill>
            <a:round/>
            <a:tailEnd type="triangle" w="med" len="med"/>
          </a:ln>
          <a:effectLst/>
        </p:spPr>
        <p:txBody>
          <a:bodyPr/>
          <a:lstStyle/>
          <a:p>
            <a:endParaRPr lang="en-US" sz="1500" b="1" dirty="0">
              <a:latin typeface="等线" panose="02010600030101010101" charset="-122"/>
              <a:cs typeface="Myriad Pro Light SemiCond"/>
            </a:endParaRPr>
          </a:p>
        </p:txBody>
      </p:sp>
      <p:sp>
        <p:nvSpPr>
          <p:cNvPr id="253974" name="Line 22"/>
          <p:cNvSpPr>
            <a:spLocks noChangeShapeType="1"/>
          </p:cNvSpPr>
          <p:nvPr/>
        </p:nvSpPr>
        <p:spPr bwMode="auto">
          <a:xfrm flipH="1">
            <a:off x="2095500" y="3975114"/>
            <a:ext cx="571500" cy="0"/>
          </a:xfrm>
          <a:prstGeom prst="line">
            <a:avLst/>
          </a:prstGeom>
          <a:noFill/>
          <a:ln w="9525">
            <a:solidFill>
              <a:schemeClr val="tx1"/>
            </a:solidFill>
            <a:round/>
          </a:ln>
          <a:effectLst/>
        </p:spPr>
        <p:txBody>
          <a:bodyPr/>
          <a:lstStyle/>
          <a:p>
            <a:endParaRPr lang="en-US" sz="1500" b="1" dirty="0">
              <a:latin typeface="等线" panose="02010600030101010101" charset="-122"/>
              <a:cs typeface="Myriad Pro Light SemiCond"/>
            </a:endParaRPr>
          </a:p>
        </p:txBody>
      </p:sp>
      <p:sp>
        <p:nvSpPr>
          <p:cNvPr id="253975" name="Line 23"/>
          <p:cNvSpPr>
            <a:spLocks noChangeShapeType="1"/>
          </p:cNvSpPr>
          <p:nvPr/>
        </p:nvSpPr>
        <p:spPr bwMode="auto">
          <a:xfrm>
            <a:off x="2095500" y="3975114"/>
            <a:ext cx="0" cy="381000"/>
          </a:xfrm>
          <a:prstGeom prst="line">
            <a:avLst/>
          </a:prstGeom>
          <a:noFill/>
          <a:ln w="9525">
            <a:solidFill>
              <a:schemeClr val="tx1"/>
            </a:solidFill>
            <a:round/>
            <a:tailEnd type="triangle" w="med" len="med"/>
          </a:ln>
          <a:effectLst/>
        </p:spPr>
        <p:txBody>
          <a:bodyPr/>
          <a:lstStyle/>
          <a:p>
            <a:endParaRPr lang="en-US" sz="1500" b="1" dirty="0">
              <a:latin typeface="等线" panose="02010600030101010101" charset="-122"/>
              <a:cs typeface="Myriad Pro Light SemiCond"/>
            </a:endParaRPr>
          </a:p>
        </p:txBody>
      </p:sp>
      <p:sp>
        <p:nvSpPr>
          <p:cNvPr id="253978" name="Text Box 26"/>
          <p:cNvSpPr txBox="1">
            <a:spLocks noChangeArrowheads="1"/>
          </p:cNvSpPr>
          <p:nvPr/>
        </p:nvSpPr>
        <p:spPr bwMode="auto">
          <a:xfrm>
            <a:off x="1891771" y="2418042"/>
            <a:ext cx="1587294" cy="323165"/>
          </a:xfrm>
          <a:prstGeom prst="rect">
            <a:avLst/>
          </a:prstGeom>
          <a:noFill/>
          <a:ln w="9525">
            <a:noFill/>
            <a:miter lim="800000"/>
          </a:ln>
          <a:effectLst/>
        </p:spPr>
        <p:txBody>
          <a:bodyPr wrap="none">
            <a:spAutoFit/>
          </a:bodyPr>
          <a:lstStyle/>
          <a:p>
            <a:r>
              <a:rPr lang="en-US" sz="1500" b="1" dirty="0">
                <a:latin typeface="等线" panose="02010600030101010101" charset="-122"/>
                <a:cs typeface="Myriad Pro Light SemiCond"/>
              </a:rPr>
              <a:t>X86 instructions</a:t>
            </a:r>
            <a:endParaRPr lang="en-US" sz="1500" b="1" dirty="0">
              <a:latin typeface="等线" panose="02010600030101010101" charset="-122"/>
              <a:cs typeface="Myriad Pro Light SemiCond"/>
            </a:endParaRPr>
          </a:p>
        </p:txBody>
      </p:sp>
      <p:sp>
        <p:nvSpPr>
          <p:cNvPr id="253979" name="Text Box 27"/>
          <p:cNvSpPr txBox="1">
            <a:spLocks noChangeArrowheads="1"/>
          </p:cNvSpPr>
          <p:nvPr/>
        </p:nvSpPr>
        <p:spPr bwMode="auto">
          <a:xfrm>
            <a:off x="4381500" y="2514615"/>
            <a:ext cx="772969" cy="323165"/>
          </a:xfrm>
          <a:prstGeom prst="rect">
            <a:avLst/>
          </a:prstGeom>
          <a:noFill/>
          <a:ln w="9525">
            <a:noFill/>
            <a:miter lim="800000"/>
          </a:ln>
          <a:effectLst/>
        </p:spPr>
        <p:txBody>
          <a:bodyPr wrap="none">
            <a:spAutoFit/>
          </a:bodyPr>
          <a:lstStyle/>
          <a:p>
            <a:r>
              <a:rPr lang="en-US" sz="1500" b="1" dirty="0" err="1">
                <a:latin typeface="等线" panose="02010600030101010101" charset="-122"/>
                <a:cs typeface="Myriad Pro Light SemiCond"/>
              </a:rPr>
              <a:t>UCode</a:t>
            </a:r>
            <a:endParaRPr lang="en-US" sz="1500" b="1" dirty="0">
              <a:latin typeface="等线" panose="02010600030101010101" charset="-122"/>
              <a:cs typeface="Myriad Pro Light SemiCond"/>
            </a:endParaRPr>
          </a:p>
        </p:txBody>
      </p:sp>
      <p:sp>
        <p:nvSpPr>
          <p:cNvPr id="253980" name="Text Box 28"/>
          <p:cNvSpPr txBox="1">
            <a:spLocks noChangeArrowheads="1"/>
          </p:cNvSpPr>
          <p:nvPr/>
        </p:nvSpPr>
        <p:spPr bwMode="auto">
          <a:xfrm>
            <a:off x="4495271" y="4958042"/>
            <a:ext cx="772969" cy="323165"/>
          </a:xfrm>
          <a:prstGeom prst="rect">
            <a:avLst/>
          </a:prstGeom>
          <a:noFill/>
          <a:ln w="9525">
            <a:noFill/>
            <a:miter lim="800000"/>
          </a:ln>
          <a:effectLst/>
        </p:spPr>
        <p:txBody>
          <a:bodyPr wrap="none">
            <a:spAutoFit/>
          </a:bodyPr>
          <a:lstStyle/>
          <a:p>
            <a:r>
              <a:rPr lang="en-US" sz="1500" b="1" dirty="0" err="1">
                <a:latin typeface="等线" panose="02010600030101010101" charset="-122"/>
                <a:cs typeface="Myriad Pro Light SemiCond"/>
              </a:rPr>
              <a:t>UCode</a:t>
            </a:r>
            <a:endParaRPr lang="en-US" sz="1500" b="1" dirty="0">
              <a:latin typeface="等线" panose="02010600030101010101" charset="-122"/>
              <a:cs typeface="Myriad Pro Light SemiCond"/>
            </a:endParaRPr>
          </a:p>
        </p:txBody>
      </p:sp>
      <p:sp>
        <p:nvSpPr>
          <p:cNvPr id="253981" name="Text Box 29"/>
          <p:cNvSpPr txBox="1">
            <a:spLocks noChangeArrowheads="1"/>
          </p:cNvSpPr>
          <p:nvPr/>
        </p:nvSpPr>
        <p:spPr bwMode="auto">
          <a:xfrm>
            <a:off x="1841500" y="4356114"/>
            <a:ext cx="1587294" cy="553998"/>
          </a:xfrm>
          <a:prstGeom prst="rect">
            <a:avLst/>
          </a:prstGeom>
          <a:noFill/>
          <a:ln w="9525">
            <a:noFill/>
            <a:miter lim="800000"/>
          </a:ln>
          <a:effectLst/>
        </p:spPr>
        <p:txBody>
          <a:bodyPr wrap="none">
            <a:spAutoFit/>
          </a:bodyPr>
          <a:lstStyle/>
          <a:p>
            <a:r>
              <a:rPr lang="en-US" sz="1500" b="1" dirty="0">
                <a:latin typeface="等线" panose="02010600030101010101" charset="-122"/>
                <a:cs typeface="Myriad Pro Light SemiCond"/>
              </a:rPr>
              <a:t>X86 instructions</a:t>
            </a:r>
            <a:endParaRPr lang="en-US" sz="1500" b="1" dirty="0">
              <a:latin typeface="等线" panose="02010600030101010101" charset="-122"/>
              <a:cs typeface="Myriad Pro Light SemiCond"/>
            </a:endParaRPr>
          </a:p>
          <a:p>
            <a:endParaRPr lang="en-US" sz="1500" b="1" dirty="0">
              <a:latin typeface="等线" panose="02010600030101010101" charset="-122"/>
              <a:cs typeface="Myriad Pro Light SemiCond"/>
            </a:endParaRPr>
          </a:p>
        </p:txBody>
      </p:sp>
      <p:sp>
        <p:nvSpPr>
          <p:cNvPr id="253982" name="Text Box 30"/>
          <p:cNvSpPr txBox="1">
            <a:spLocks noChangeArrowheads="1"/>
          </p:cNvSpPr>
          <p:nvPr/>
        </p:nvSpPr>
        <p:spPr bwMode="auto">
          <a:xfrm>
            <a:off x="5651500" y="5054615"/>
            <a:ext cx="2127505" cy="323165"/>
          </a:xfrm>
          <a:prstGeom prst="rect">
            <a:avLst/>
          </a:prstGeom>
          <a:noFill/>
          <a:ln w="9525">
            <a:noFill/>
            <a:miter lim="800000"/>
          </a:ln>
          <a:effectLst/>
        </p:spPr>
        <p:txBody>
          <a:bodyPr wrap="none">
            <a:spAutoFit/>
          </a:bodyPr>
          <a:lstStyle/>
          <a:p>
            <a:r>
              <a:rPr lang="en-US" sz="1500" b="1" dirty="0">
                <a:solidFill>
                  <a:srgbClr val="FF0000"/>
                </a:solidFill>
                <a:latin typeface="等线" panose="02010600030101010101" charset="-122"/>
                <a:cs typeface="Myriad Pro Light SemiCond"/>
              </a:rPr>
              <a:t>Dynamic taint analysis</a:t>
            </a:r>
            <a:endParaRPr lang="en-US" sz="1500" b="1" dirty="0">
              <a:solidFill>
                <a:srgbClr val="FF0000"/>
              </a:solidFill>
              <a:latin typeface="等线" panose="02010600030101010101" charset="-122"/>
              <a:cs typeface="Myriad Pro Light SemiCon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a:t>TaintCheck</a:t>
            </a:r>
            <a:r>
              <a:rPr lang="en-US" altLang="zh-CN" dirty="0"/>
              <a:t> Detection Modules</a:t>
            </a:r>
            <a:endParaRPr kumimoji="1" lang="zh-CN" altLang="en-US" dirty="0"/>
          </a:p>
        </p:txBody>
      </p:sp>
      <p:sp>
        <p:nvSpPr>
          <p:cNvPr id="4" name="内容占位符 3"/>
          <p:cNvSpPr>
            <a:spLocks noGrp="1"/>
          </p:cNvSpPr>
          <p:nvPr>
            <p:ph idx="1"/>
          </p:nvPr>
        </p:nvSpPr>
        <p:spPr/>
        <p:txBody>
          <a:bodyPr>
            <a:normAutofit/>
          </a:bodyPr>
          <a:lstStyle/>
          <a:p>
            <a:r>
              <a:rPr kumimoji="1" lang="en-US" altLang="zh-CN" sz="2000" dirty="0" err="1"/>
              <a:t>Taint</a:t>
            </a:r>
            <a:r>
              <a:rPr kumimoji="1" lang="en-US" altLang="zh-CN" sz="2000" dirty="0" err="1">
                <a:solidFill>
                  <a:srgbClr val="FF0000"/>
                </a:solidFill>
              </a:rPr>
              <a:t>Seed</a:t>
            </a:r>
            <a:r>
              <a:rPr kumimoji="1" lang="en-US" altLang="zh-CN" sz="2000" dirty="0"/>
              <a:t>: Mark </a:t>
            </a:r>
            <a:r>
              <a:rPr kumimoji="1" lang="en-US" altLang="zh-CN" sz="2000" dirty="0">
                <a:solidFill>
                  <a:srgbClr val="FF0000"/>
                </a:solidFill>
              </a:rPr>
              <a:t>untrusted data as tainted</a:t>
            </a:r>
            <a:endParaRPr kumimoji="1" lang="en-US" altLang="zh-CN" sz="2000" dirty="0"/>
          </a:p>
          <a:p>
            <a:r>
              <a:rPr kumimoji="1" lang="en-US" altLang="zh-CN" sz="2000" dirty="0" err="1"/>
              <a:t>TaintTracker</a:t>
            </a:r>
            <a:r>
              <a:rPr kumimoji="1" lang="en-US" altLang="zh-CN" sz="2000" dirty="0"/>
              <a:t>: </a:t>
            </a:r>
            <a:r>
              <a:rPr kumimoji="1" lang="en-US" altLang="zh-CN" sz="2000" dirty="0">
                <a:solidFill>
                  <a:srgbClr val="FF0000"/>
                </a:solidFill>
              </a:rPr>
              <a:t>Track each instruction</a:t>
            </a:r>
            <a:r>
              <a:rPr kumimoji="1" lang="en-US" altLang="zh-CN" sz="2000" dirty="0"/>
              <a:t>, determine if </a:t>
            </a:r>
            <a:r>
              <a:rPr kumimoji="1" lang="en-US" altLang="zh-CN" sz="2000" dirty="0">
                <a:solidFill>
                  <a:srgbClr val="FF0000"/>
                </a:solidFill>
              </a:rPr>
              <a:t>result</a:t>
            </a:r>
            <a:r>
              <a:rPr kumimoji="1" lang="en-US" altLang="zh-CN" sz="2000" dirty="0"/>
              <a:t> is </a:t>
            </a:r>
            <a:r>
              <a:rPr kumimoji="1" lang="en-US" altLang="zh-CN" sz="2000" dirty="0">
                <a:solidFill>
                  <a:srgbClr val="FF0000"/>
                </a:solidFill>
              </a:rPr>
              <a:t>tainted</a:t>
            </a:r>
            <a:endParaRPr kumimoji="1" lang="en-US" altLang="zh-CN" sz="2000" dirty="0"/>
          </a:p>
          <a:p>
            <a:r>
              <a:rPr kumimoji="1" lang="en-US" altLang="zh-CN" sz="2000" dirty="0" err="1"/>
              <a:t>TaintAssert</a:t>
            </a:r>
            <a:r>
              <a:rPr kumimoji="1" lang="en-US" altLang="zh-CN" sz="2000" dirty="0"/>
              <a:t>: Check is tainted data is used </a:t>
            </a:r>
            <a:r>
              <a:rPr kumimoji="1" lang="en-US" altLang="zh-CN" sz="2000" dirty="0">
                <a:solidFill>
                  <a:srgbClr val="FF0000"/>
                </a:solidFill>
              </a:rPr>
              <a:t>dangerously</a:t>
            </a:r>
            <a:endParaRPr kumimoji="1" lang="en-US" altLang="zh-CN" sz="2000" dirty="0"/>
          </a:p>
          <a:p>
            <a:endParaRPr kumimoji="1" lang="en-US" altLang="zh-CN" sz="2000" dirty="0"/>
          </a:p>
          <a:p>
            <a:endParaRPr kumimoji="1" lang="zh-CN" altLang="en-US" sz="2000" dirty="0"/>
          </a:p>
        </p:txBody>
      </p:sp>
      <p:pic>
        <p:nvPicPr>
          <p:cNvPr id="5" name="Picture 3" descr="fig1.png"/>
          <p:cNvPicPr>
            <a:picLocks noChangeAspect="1"/>
          </p:cNvPicPr>
          <p:nvPr/>
        </p:nvPicPr>
        <p:blipFill>
          <a:blip r:embed="rId1"/>
          <a:srcRect l="15481" t="42222" r="15481" b="42223"/>
          <a:stretch>
            <a:fillRect/>
          </a:stretch>
        </p:blipFill>
        <p:spPr>
          <a:xfrm>
            <a:off x="683568" y="3001516"/>
            <a:ext cx="7900307" cy="2304256"/>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noAutofit/>
          </a:bodyPr>
          <a:lstStyle/>
          <a:p>
            <a:r>
              <a:rPr lang="en-US" sz="2800" dirty="0"/>
              <a:t>Performance Evaluation – CPU Bound Process</a:t>
            </a:r>
            <a:endParaRPr lang="en-US" sz="2800" dirty="0"/>
          </a:p>
        </p:txBody>
      </p:sp>
      <p:sp>
        <p:nvSpPr>
          <p:cNvPr id="268292" name="Rectangle 4"/>
          <p:cNvSpPr>
            <a:spLocks noGrp="1" noChangeArrowheads="1"/>
          </p:cNvSpPr>
          <p:nvPr>
            <p:ph type="body" idx="1"/>
          </p:nvPr>
        </p:nvSpPr>
        <p:spPr/>
        <p:txBody>
          <a:bodyPr>
            <a:normAutofit/>
          </a:bodyPr>
          <a:lstStyle/>
          <a:p>
            <a:r>
              <a:rPr lang="en-US" sz="2000" dirty="0"/>
              <a:t>Hardware: 2.00 GHz Pentium 4, 512 MB RAM, </a:t>
            </a:r>
            <a:r>
              <a:rPr lang="en-US" sz="2000" dirty="0" err="1"/>
              <a:t>RedHat</a:t>
            </a:r>
            <a:r>
              <a:rPr lang="en-US" sz="2000" dirty="0"/>
              <a:t> 8.0</a:t>
            </a:r>
            <a:endParaRPr lang="en-US" sz="2000" dirty="0"/>
          </a:p>
          <a:p>
            <a:r>
              <a:rPr lang="en-US" sz="2000" dirty="0"/>
              <a:t>Application: bzip2(15mb)</a:t>
            </a:r>
            <a:endParaRPr lang="en-US" sz="2000" dirty="0"/>
          </a:p>
          <a:p>
            <a:pPr lvl="1"/>
            <a:r>
              <a:rPr lang="en-US" dirty="0"/>
              <a:t>Normal runtime 8.2s</a:t>
            </a:r>
            <a:endParaRPr lang="en-US" dirty="0"/>
          </a:p>
          <a:p>
            <a:pPr lvl="1"/>
            <a:r>
              <a:rPr lang="en-US" dirty="0" err="1"/>
              <a:t>Valgrind</a:t>
            </a:r>
            <a:r>
              <a:rPr lang="en-US" dirty="0"/>
              <a:t> </a:t>
            </a:r>
            <a:r>
              <a:rPr lang="en-US" dirty="0" err="1"/>
              <a:t>nullgrind</a:t>
            </a:r>
            <a:r>
              <a:rPr lang="en-US" dirty="0"/>
              <a:t> skin runtime: 25.6s (3.1x)</a:t>
            </a:r>
            <a:endParaRPr lang="en-US" dirty="0"/>
          </a:p>
          <a:p>
            <a:pPr lvl="1"/>
            <a:r>
              <a:rPr lang="en-US" dirty="0" err="1"/>
              <a:t>Memcheck</a:t>
            </a:r>
            <a:r>
              <a:rPr lang="en-US" dirty="0"/>
              <a:t> runtime: 109s (13.3x)</a:t>
            </a:r>
            <a:endParaRPr lang="en-US" dirty="0"/>
          </a:p>
          <a:p>
            <a:pPr lvl="1"/>
            <a:r>
              <a:rPr lang="en-US" dirty="0" err="1">
                <a:solidFill>
                  <a:schemeClr val="accent1"/>
                </a:solidFill>
              </a:rPr>
              <a:t>TaintCheck</a:t>
            </a:r>
            <a:r>
              <a:rPr lang="en-US" dirty="0">
                <a:solidFill>
                  <a:schemeClr val="accent1"/>
                </a:solidFill>
              </a:rPr>
              <a:t> runtime: 305s </a:t>
            </a:r>
            <a:r>
              <a:rPr lang="en-US" b="1" dirty="0">
                <a:solidFill>
                  <a:schemeClr val="accent1"/>
                </a:solidFill>
              </a:rPr>
              <a:t>(37.2x)</a:t>
            </a:r>
            <a:endParaRPr lang="en-US" b="1" dirty="0">
              <a:solidFill>
                <a:schemeClr val="accent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r>
              <a:rPr lang="en-US" dirty="0"/>
              <a:t>Performance Overhead of Apache</a:t>
            </a:r>
            <a:endParaRPr lang="en-US" dirty="0"/>
          </a:p>
        </p:txBody>
      </p:sp>
      <p:sp>
        <p:nvSpPr>
          <p:cNvPr id="271363" name="Rectangle 3"/>
          <p:cNvSpPr>
            <a:spLocks noGrp="1" noChangeArrowheads="1"/>
          </p:cNvSpPr>
          <p:nvPr>
            <p:ph type="body" idx="1"/>
          </p:nvPr>
        </p:nvSpPr>
        <p:spPr/>
        <p:txBody>
          <a:bodyPr/>
          <a:lstStyle/>
          <a:p>
            <a:r>
              <a:rPr lang="en-US" dirty="0"/>
              <a:t>A more representative case, network and I/O</a:t>
            </a:r>
            <a:endParaRPr lang="en-US" dirty="0"/>
          </a:p>
          <a:p>
            <a:endParaRPr lang="en-US" dirty="0"/>
          </a:p>
        </p:txBody>
      </p:sp>
      <p:pic>
        <p:nvPicPr>
          <p:cNvPr id="271364" name="Picture 4"/>
          <p:cNvPicPr>
            <a:picLocks noChangeAspect="1" noChangeArrowheads="1"/>
          </p:cNvPicPr>
          <p:nvPr/>
        </p:nvPicPr>
        <p:blipFill>
          <a:blip r:embed="rId1"/>
          <a:srcRect/>
          <a:stretch>
            <a:fillRect/>
          </a:stretch>
        </p:blipFill>
        <p:spPr bwMode="auto">
          <a:xfrm>
            <a:off x="1403648" y="1705372"/>
            <a:ext cx="5790952" cy="3793604"/>
          </a:xfrm>
          <a:prstGeom prst="rect">
            <a:avLst/>
          </a:prstGeom>
          <a:noFill/>
          <a:ln w="9525">
            <a:noFill/>
            <a:miter lim="800000"/>
            <a:headEnd/>
            <a:tailEnd/>
          </a:ln>
          <a:effectLst/>
        </p:spPr>
      </p:pic>
      <p:sp>
        <p:nvSpPr>
          <p:cNvPr id="2" name="椭圆 1"/>
          <p:cNvSpPr/>
          <p:nvPr/>
        </p:nvSpPr>
        <p:spPr>
          <a:xfrm>
            <a:off x="6084168" y="4464496"/>
            <a:ext cx="1110432" cy="1057300"/>
          </a:xfrm>
          <a:prstGeom prst="ellipse">
            <a:avLst/>
          </a:prstGeom>
          <a:noFill/>
          <a:ln w="1905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7194600" y="3937620"/>
            <a:ext cx="1697880" cy="646331"/>
          </a:xfrm>
          <a:prstGeom prst="rect">
            <a:avLst/>
          </a:prstGeom>
          <a:noFill/>
        </p:spPr>
        <p:txBody>
          <a:bodyPr wrap="square" rtlCol="0">
            <a:spAutoFit/>
          </a:bodyPr>
          <a:lstStyle/>
          <a:p>
            <a:r>
              <a:rPr kumimoji="1" lang="en-US" altLang="zh-CN" dirty="0">
                <a:solidFill>
                  <a:schemeClr val="accent1"/>
                </a:solidFill>
              </a:rPr>
              <a:t>Better</a:t>
            </a:r>
            <a:r>
              <a:rPr kumimoji="1" lang="zh-CN" altLang="en-US" dirty="0">
                <a:solidFill>
                  <a:schemeClr val="accent1"/>
                </a:solidFill>
              </a:rPr>
              <a:t> </a:t>
            </a:r>
            <a:r>
              <a:rPr kumimoji="1" lang="en-US" altLang="zh-CN" dirty="0">
                <a:solidFill>
                  <a:schemeClr val="accent1"/>
                </a:solidFill>
              </a:rPr>
              <a:t>performance</a:t>
            </a:r>
            <a:endParaRPr kumimoji="1" lang="zh-CN" altLang="en-US" dirty="0">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CFI: Control-Flow Integrity</a:t>
            </a:r>
            <a:endParaRPr lang="zh-CN" altLang="en-US" dirty="0"/>
          </a:p>
        </p:txBody>
      </p:sp>
      <p:sp>
        <p:nvSpPr>
          <p:cNvPr id="3" name="内容占位符 2"/>
          <p:cNvSpPr>
            <a:spLocks noGrp="1"/>
          </p:cNvSpPr>
          <p:nvPr>
            <p:ph idx="1"/>
          </p:nvPr>
        </p:nvSpPr>
        <p:spPr>
          <a:xfrm>
            <a:off x="457200" y="1333500"/>
            <a:ext cx="8229600" cy="4044279"/>
          </a:xfrm>
        </p:spPr>
        <p:txBody>
          <a:bodyPr>
            <a:normAutofit lnSpcReduction="10000"/>
          </a:bodyPr>
          <a:lstStyle/>
          <a:p>
            <a:r>
              <a:rPr lang="en-US" altLang="zh-CN" dirty="0"/>
              <a:t>Main idea: pre-determine </a:t>
            </a:r>
            <a:r>
              <a:rPr lang="en-US" altLang="zh-CN" b="1" dirty="0">
                <a:solidFill>
                  <a:srgbClr val="C00000"/>
                </a:solidFill>
              </a:rPr>
              <a:t>control flow graph </a:t>
            </a:r>
            <a:r>
              <a:rPr lang="en-US" altLang="zh-CN" dirty="0"/>
              <a:t>(CFG) of an application</a:t>
            </a:r>
            <a:endParaRPr lang="en-US" altLang="zh-CN" dirty="0"/>
          </a:p>
          <a:p>
            <a:pPr lvl="1"/>
            <a:r>
              <a:rPr lang="en-US" altLang="zh-CN" dirty="0">
                <a:solidFill>
                  <a:srgbClr val="FF0000"/>
                </a:solidFill>
              </a:rPr>
              <a:t>Static</a:t>
            </a:r>
            <a:r>
              <a:rPr lang="en-US" altLang="zh-CN" dirty="0"/>
              <a:t> analysis of source code</a:t>
            </a:r>
            <a:endParaRPr lang="en-US" altLang="zh-CN" dirty="0"/>
          </a:p>
          <a:p>
            <a:pPr lvl="1"/>
            <a:r>
              <a:rPr lang="en-US" altLang="zh-CN" dirty="0"/>
              <a:t>Static </a:t>
            </a:r>
            <a:r>
              <a:rPr lang="en-US" altLang="zh-CN" dirty="0">
                <a:solidFill>
                  <a:srgbClr val="FF0000"/>
                </a:solidFill>
              </a:rPr>
              <a:t>binary</a:t>
            </a:r>
            <a:r>
              <a:rPr lang="en-US" altLang="zh-CN" dirty="0"/>
              <a:t> analysis   </a:t>
            </a:r>
            <a:r>
              <a:rPr lang="en-US" altLang="zh-CN" dirty="0">
                <a:solidFill>
                  <a:srgbClr val="C00000"/>
                </a:solidFill>
                <a:sym typeface="Symbol" panose="05050102010706020507" pitchFamily="18" charset="2"/>
              </a:rPr>
              <a:t> </a:t>
            </a:r>
            <a:r>
              <a:rPr lang="en-US" altLang="zh-CN" b="1" dirty="0">
                <a:solidFill>
                  <a:srgbClr val="C00000"/>
                </a:solidFill>
              </a:rPr>
              <a:t>CFI</a:t>
            </a:r>
            <a:endParaRPr lang="en-US" altLang="zh-CN" b="1" dirty="0">
              <a:solidFill>
                <a:srgbClr val="C00000"/>
              </a:solidFill>
            </a:endParaRPr>
          </a:p>
          <a:p>
            <a:pPr lvl="1"/>
            <a:r>
              <a:rPr lang="en-US" altLang="zh-CN" dirty="0"/>
              <a:t>Execution profiling</a:t>
            </a:r>
            <a:endParaRPr lang="en-US" altLang="zh-CN" dirty="0"/>
          </a:p>
          <a:p>
            <a:pPr lvl="1"/>
            <a:r>
              <a:rPr lang="en-US" altLang="zh-CN" dirty="0"/>
              <a:t>Explicit specification of security policy</a:t>
            </a:r>
            <a:endParaRPr lang="en-US" altLang="zh-CN" dirty="0"/>
          </a:p>
          <a:p>
            <a:r>
              <a:rPr lang="en-US" altLang="zh-CN" dirty="0"/>
              <a:t>Execution must follow the pre-determined control flow graph</a:t>
            </a:r>
            <a:endParaRPr lang="en-US" altLang="zh-CN"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kumimoji="1" lang="en-US" altLang="zh-CN" dirty="0"/>
              <a:t>Secure</a:t>
            </a:r>
            <a:r>
              <a:rPr kumimoji="1" lang="zh-CN" altLang="en-US" dirty="0"/>
              <a:t> </a:t>
            </a:r>
            <a:r>
              <a:rPr kumimoji="1" lang="en-US" altLang="zh-CN" dirty="0"/>
              <a:t>Channel</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079612" y="1181366"/>
            <a:ext cx="6984776" cy="4380556"/>
          </a:xfrm>
          <a:prstGeom prst="rect">
            <a:avLst/>
          </a:prstGeom>
        </p:spPr>
      </p:pic>
      <p:sp>
        <p:nvSpPr>
          <p:cNvPr id="7" name="标题 1"/>
          <p:cNvSpPr>
            <a:spLocks noGrp="1"/>
          </p:cNvSpPr>
          <p:nvPr>
            <p:ph type="title"/>
          </p:nvPr>
        </p:nvSpPr>
        <p:spPr>
          <a:xfrm>
            <a:off x="457200" y="228866"/>
            <a:ext cx="8229600" cy="952500"/>
          </a:xfrm>
        </p:spPr>
        <p:txBody>
          <a:bodyPr/>
          <a:lstStyle/>
          <a:p>
            <a:r>
              <a:rPr kumimoji="1" lang="en-US" altLang="zh-CN" dirty="0"/>
              <a:t>Encryption</a:t>
            </a:r>
            <a:r>
              <a:rPr kumimoji="1" lang="zh-CN" altLang="en-US" dirty="0"/>
              <a:t> </a:t>
            </a:r>
            <a:r>
              <a:rPr kumimoji="1" lang="en-US" altLang="zh-CN" dirty="0"/>
              <a:t>Properties</a:t>
            </a:r>
            <a:endParaRPr kumimoji="1" lang="zh-CN" altLang="en-US" dirty="0"/>
          </a:p>
        </p:txBody>
      </p:sp>
      <p:cxnSp>
        <p:nvCxnSpPr>
          <p:cNvPr id="3" name="直线连接符 2"/>
          <p:cNvCxnSpPr/>
          <p:nvPr/>
        </p:nvCxnSpPr>
        <p:spPr>
          <a:xfrm>
            <a:off x="179512" y="3433564"/>
            <a:ext cx="8784976"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线连接符 4"/>
          <p:cNvCxnSpPr/>
          <p:nvPr/>
        </p:nvCxnSpPr>
        <p:spPr>
          <a:xfrm>
            <a:off x="1763688" y="1057300"/>
            <a:ext cx="0" cy="381642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69925" y="481236"/>
            <a:ext cx="1071127" cy="507831"/>
          </a:xfrm>
          <a:prstGeom prst="rect">
            <a:avLst/>
          </a:prstGeom>
        </p:spPr>
        <p:txBody>
          <a:bodyPr wrap="none">
            <a:spAutoFit/>
          </a:bodyPr>
          <a:lstStyle/>
          <a:p>
            <a:pPr algn="ctr"/>
            <a:r>
              <a:rPr kumimoji="1" lang="en-US" altLang="zh-CN" sz="2700" b="1" dirty="0">
                <a:latin typeface="等线" panose="02010600030101010101" charset="-122"/>
                <a:ea typeface="楷体" panose="02010609060101010101" charset="-122"/>
                <a:cs typeface="Myriad Pro Light SemiCond"/>
              </a:rPr>
              <a:t>Alice</a:t>
            </a:r>
            <a:r>
              <a:rPr lang="en-US" altLang="zh-CN" b="1" dirty="0">
                <a:latin typeface="Consolas" panose="020B0609020204030204" pitchFamily="49" charset="0"/>
              </a:rPr>
              <a:t> </a:t>
            </a:r>
            <a:endParaRPr lang="en-US" altLang="zh-CN" dirty="0">
              <a:effectLst/>
            </a:endParaRPr>
          </a:p>
        </p:txBody>
      </p:sp>
      <p:cxnSp>
        <p:nvCxnSpPr>
          <p:cNvPr id="10" name="直线连接符 9"/>
          <p:cNvCxnSpPr/>
          <p:nvPr/>
        </p:nvCxnSpPr>
        <p:spPr>
          <a:xfrm>
            <a:off x="7236296" y="1053999"/>
            <a:ext cx="0" cy="374771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873977" y="477935"/>
            <a:ext cx="808235" cy="507831"/>
          </a:xfrm>
          <a:prstGeom prst="rect">
            <a:avLst/>
          </a:prstGeom>
        </p:spPr>
        <p:txBody>
          <a:bodyPr wrap="none">
            <a:spAutoFit/>
          </a:bodyPr>
          <a:lstStyle/>
          <a:p>
            <a:pPr algn="ctr"/>
            <a:r>
              <a:rPr kumimoji="1" lang="en-US" altLang="zh-CN" sz="2700" b="1" dirty="0">
                <a:latin typeface="等线" panose="02010600030101010101" charset="-122"/>
                <a:ea typeface="楷体" panose="02010609060101010101" charset="-122"/>
                <a:cs typeface="Myriad Pro Light SemiCond"/>
              </a:rPr>
              <a:t>Bob</a:t>
            </a:r>
            <a:endParaRPr lang="en-US" altLang="zh-CN" dirty="0">
              <a:effectLst/>
            </a:endParaRPr>
          </a:p>
        </p:txBody>
      </p:sp>
      <p:sp>
        <p:nvSpPr>
          <p:cNvPr id="12" name="矩形 11"/>
          <p:cNvSpPr/>
          <p:nvPr/>
        </p:nvSpPr>
        <p:spPr>
          <a:xfrm>
            <a:off x="755576" y="1345332"/>
            <a:ext cx="2060179" cy="923330"/>
          </a:xfrm>
          <a:prstGeom prst="rect">
            <a:avLst/>
          </a:prstGeom>
          <a:solidFill>
            <a:schemeClr val="bg1"/>
          </a:solidFill>
        </p:spPr>
        <p:txBody>
          <a:bodyPr wrap="none">
            <a:spAutoFit/>
          </a:bodyPr>
          <a:lstStyle/>
          <a:p>
            <a:pPr>
              <a:lnSpc>
                <a:spcPct val="150000"/>
              </a:lnSpc>
            </a:pPr>
            <a:r>
              <a:rPr lang="en-US" altLang="zh-CN" b="1" dirty="0" err="1">
                <a:solidFill>
                  <a:srgbClr val="0093FF"/>
                </a:solidFill>
                <a:latin typeface="Consolas" panose="020B0609020204030204" pitchFamily="49" charset="0"/>
              </a:rPr>
              <a:t>c</a:t>
            </a:r>
            <a:r>
              <a:rPr lang="en-US" altLang="zh-CN" b="1" dirty="0">
                <a:solidFill>
                  <a:srgbClr val="0093FF"/>
                </a:solidFill>
                <a:latin typeface="Consolas" panose="020B0609020204030204" pitchFamily="49" charset="0"/>
              </a:rPr>
              <a:t> </a:t>
            </a:r>
            <a:r>
              <a:rPr lang="en-US" altLang="zh-CN" b="1" dirty="0">
                <a:latin typeface="Consolas" panose="020B0609020204030204" pitchFamily="49" charset="0"/>
              </a:rPr>
              <a:t>= </a:t>
            </a:r>
            <a:r>
              <a:rPr lang="en-US" altLang="zh-CN" b="1" dirty="0" err="1">
                <a:latin typeface="Consolas" panose="020B0609020204030204" pitchFamily="49" charset="0"/>
              </a:rPr>
              <a:t>encrypt</a:t>
            </a:r>
            <a:r>
              <a:rPr lang="en-US" altLang="zh-CN" b="1" dirty="0">
                <a:latin typeface="Consolas" panose="020B0609020204030204" pitchFamily="49" charset="0"/>
              </a:rPr>
              <a:t>(</a:t>
            </a:r>
            <a:r>
              <a:rPr lang="en-US" altLang="zh-CN" b="1" dirty="0" err="1">
                <a:solidFill>
                  <a:srgbClr val="4C8E00"/>
                </a:solidFill>
                <a:latin typeface="Consolas" panose="020B0609020204030204" pitchFamily="49" charset="0"/>
              </a:rPr>
              <a:t>k</a:t>
            </a:r>
            <a:r>
              <a:rPr lang="en-US" altLang="zh-CN" b="1" dirty="0">
                <a:latin typeface="Consolas" panose="020B0609020204030204" pitchFamily="49" charset="0"/>
              </a:rPr>
              <a:t>, </a:t>
            </a:r>
            <a:r>
              <a:rPr lang="en-US" altLang="zh-CN" b="1" dirty="0" err="1">
                <a:solidFill>
                  <a:srgbClr val="FF7C77"/>
                </a:solidFill>
                <a:latin typeface="Consolas" panose="020B0609020204030204" pitchFamily="49" charset="0"/>
              </a:rPr>
              <a:t>m</a:t>
            </a:r>
            <a:r>
              <a:rPr lang="en-US" altLang="zh-CN" b="1" dirty="0">
                <a:latin typeface="Consolas" panose="020B0609020204030204" pitchFamily="49" charset="0"/>
              </a:rPr>
              <a:t>) </a:t>
            </a:r>
            <a:endParaRPr lang="zh-CN" altLang="en-US" b="1" dirty="0">
              <a:latin typeface="Consolas" panose="020B0609020204030204" pitchFamily="49" charset="0"/>
            </a:endParaRPr>
          </a:p>
          <a:p>
            <a:pPr>
              <a:lnSpc>
                <a:spcPct val="150000"/>
              </a:lnSpc>
            </a:pPr>
            <a:r>
              <a:rPr lang="en-US" altLang="zh-CN" b="1" dirty="0" err="1">
                <a:solidFill>
                  <a:srgbClr val="9335FF"/>
                </a:solidFill>
                <a:latin typeface="Consolas" panose="020B0609020204030204" pitchFamily="49" charset="0"/>
              </a:rPr>
              <a:t>h</a:t>
            </a:r>
            <a:r>
              <a:rPr lang="en-US" altLang="zh-CN" b="1" dirty="0">
                <a:solidFill>
                  <a:srgbClr val="9335FF"/>
                </a:solidFill>
                <a:latin typeface="Consolas" panose="020B0609020204030204" pitchFamily="49" charset="0"/>
              </a:rPr>
              <a:t> </a:t>
            </a:r>
            <a:r>
              <a:rPr lang="en-US" altLang="zh-CN" b="1" dirty="0">
                <a:latin typeface="Consolas" panose="020B0609020204030204" pitchFamily="49" charset="0"/>
              </a:rPr>
              <a:t>= MAC(</a:t>
            </a:r>
            <a:r>
              <a:rPr lang="en-US" altLang="zh-CN" b="1" dirty="0" err="1">
                <a:solidFill>
                  <a:srgbClr val="4C8E00"/>
                </a:solidFill>
                <a:latin typeface="Consolas" panose="020B0609020204030204" pitchFamily="49" charset="0"/>
              </a:rPr>
              <a:t>k</a:t>
            </a:r>
            <a:r>
              <a:rPr lang="en-US" altLang="zh-CN" b="1" dirty="0">
                <a:latin typeface="Consolas" panose="020B0609020204030204" pitchFamily="49" charset="0"/>
              </a:rPr>
              <a:t>, </a:t>
            </a:r>
            <a:r>
              <a:rPr lang="en-US" altLang="zh-CN" b="1" dirty="0" err="1">
                <a:solidFill>
                  <a:srgbClr val="FF7C77"/>
                </a:solidFill>
                <a:latin typeface="Consolas" panose="020B0609020204030204" pitchFamily="49" charset="0"/>
              </a:rPr>
              <a:t>m</a:t>
            </a:r>
            <a:r>
              <a:rPr lang="en-US" altLang="zh-CN" b="1" dirty="0">
                <a:latin typeface="Consolas" panose="020B0609020204030204" pitchFamily="49" charset="0"/>
              </a:rPr>
              <a:t>) </a:t>
            </a:r>
            <a:endParaRPr lang="en-US" altLang="zh-CN" dirty="0">
              <a:effectLst/>
            </a:endParaRPr>
          </a:p>
        </p:txBody>
      </p:sp>
      <p:cxnSp>
        <p:nvCxnSpPr>
          <p:cNvPr id="16" name="直线箭头连接符 15"/>
          <p:cNvCxnSpPr/>
          <p:nvPr/>
        </p:nvCxnSpPr>
        <p:spPr>
          <a:xfrm>
            <a:off x="1805487" y="2425452"/>
            <a:ext cx="5358801"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49870" y="2137420"/>
            <a:ext cx="755335" cy="507831"/>
          </a:xfrm>
          <a:prstGeom prst="rect">
            <a:avLst/>
          </a:prstGeom>
          <a:solidFill>
            <a:schemeClr val="bg1"/>
          </a:solidFill>
          <a:ln w="28575">
            <a:solidFill>
              <a:schemeClr val="tx1"/>
            </a:solidFill>
          </a:ln>
        </p:spPr>
        <p:txBody>
          <a:bodyPr wrap="none">
            <a:spAutoFit/>
          </a:bodyPr>
          <a:lstStyle/>
          <a:p>
            <a:pPr>
              <a:lnSpc>
                <a:spcPct val="150000"/>
              </a:lnSpc>
            </a:pPr>
            <a:r>
              <a:rPr lang="en-US" altLang="zh-CN" b="1" dirty="0" err="1">
                <a:solidFill>
                  <a:srgbClr val="0093FF"/>
                </a:solidFill>
                <a:latin typeface="Consolas" panose="020B0609020204030204" pitchFamily="49" charset="0"/>
              </a:rPr>
              <a:t>c</a:t>
            </a:r>
            <a:r>
              <a:rPr lang="en-US" altLang="zh-CN" b="1" dirty="0">
                <a:solidFill>
                  <a:srgbClr val="0093FF"/>
                </a:solidFill>
                <a:latin typeface="Consolas" panose="020B0609020204030204" pitchFamily="49" charset="0"/>
              </a:rPr>
              <a:t> </a:t>
            </a:r>
            <a:r>
              <a:rPr lang="en-US" altLang="zh-CN" b="1" dirty="0">
                <a:latin typeface="Consolas" panose="020B0609020204030204" pitchFamily="49" charset="0"/>
              </a:rPr>
              <a:t>|</a:t>
            </a:r>
            <a:r>
              <a:rPr lang="zh-CN" altLang="en-US" b="1" dirty="0">
                <a:latin typeface="Consolas" panose="020B0609020204030204" pitchFamily="49" charset="0"/>
              </a:rPr>
              <a:t> </a:t>
            </a:r>
            <a:r>
              <a:rPr lang="en-US" altLang="zh-CN" b="1" dirty="0" err="1">
                <a:solidFill>
                  <a:srgbClr val="9335FF"/>
                </a:solidFill>
                <a:latin typeface="Consolas" panose="020B0609020204030204" pitchFamily="49" charset="0"/>
              </a:rPr>
              <a:t>h</a:t>
            </a:r>
            <a:endParaRPr lang="en-US" altLang="zh-CN" dirty="0">
              <a:effectLst/>
            </a:endParaRPr>
          </a:p>
        </p:txBody>
      </p:sp>
      <p:sp>
        <p:nvSpPr>
          <p:cNvPr id="19" name="矩形 18"/>
          <p:cNvSpPr/>
          <p:nvPr/>
        </p:nvSpPr>
        <p:spPr>
          <a:xfrm>
            <a:off x="6228184" y="2857500"/>
            <a:ext cx="2387192" cy="923330"/>
          </a:xfrm>
          <a:prstGeom prst="rect">
            <a:avLst/>
          </a:prstGeom>
          <a:solidFill>
            <a:schemeClr val="bg1"/>
          </a:solidFill>
        </p:spPr>
        <p:txBody>
          <a:bodyPr wrap="none">
            <a:spAutoFit/>
          </a:bodyPr>
          <a:lstStyle/>
          <a:p>
            <a:pPr>
              <a:lnSpc>
                <a:spcPct val="150000"/>
              </a:lnSpc>
            </a:pPr>
            <a:r>
              <a:rPr lang="en-US" altLang="zh-CN" b="1" dirty="0" err="1">
                <a:solidFill>
                  <a:srgbClr val="FF7C77"/>
                </a:solidFill>
                <a:latin typeface="Consolas" panose="020B0609020204030204" pitchFamily="49" charset="0"/>
              </a:rPr>
              <a:t>m</a:t>
            </a:r>
            <a:r>
              <a:rPr lang="en-US" altLang="zh-CN" b="1" dirty="0">
                <a:solidFill>
                  <a:srgbClr val="FF7C77"/>
                </a:solidFill>
                <a:latin typeface="Consolas" panose="020B0609020204030204" pitchFamily="49" charset="0"/>
              </a:rPr>
              <a:t> </a:t>
            </a:r>
            <a:r>
              <a:rPr lang="en-US" altLang="zh-CN" b="1" dirty="0">
                <a:latin typeface="Consolas" panose="020B0609020204030204" pitchFamily="49" charset="0"/>
              </a:rPr>
              <a:t>= </a:t>
            </a:r>
            <a:r>
              <a:rPr lang="en-US" altLang="zh-CN" b="1" dirty="0" err="1">
                <a:latin typeface="Consolas" panose="020B0609020204030204" pitchFamily="49" charset="0"/>
              </a:rPr>
              <a:t>decrypt</a:t>
            </a:r>
            <a:r>
              <a:rPr lang="en-US" altLang="zh-CN" b="1" dirty="0">
                <a:latin typeface="Consolas" panose="020B0609020204030204" pitchFamily="49" charset="0"/>
              </a:rPr>
              <a:t>(</a:t>
            </a:r>
            <a:r>
              <a:rPr lang="en-US" altLang="zh-CN" b="1" dirty="0" err="1">
                <a:solidFill>
                  <a:srgbClr val="008E4F"/>
                </a:solidFill>
                <a:latin typeface="Consolas" panose="020B0609020204030204" pitchFamily="49" charset="0"/>
              </a:rPr>
              <a:t>k</a:t>
            </a:r>
            <a:r>
              <a:rPr lang="en-US" altLang="zh-CN" b="1" dirty="0">
                <a:latin typeface="Consolas" panose="020B0609020204030204" pitchFamily="49" charset="0"/>
              </a:rPr>
              <a:t>, </a:t>
            </a:r>
            <a:r>
              <a:rPr lang="en-US" altLang="zh-CN" b="1" dirty="0" err="1">
                <a:solidFill>
                  <a:srgbClr val="0093FF"/>
                </a:solidFill>
                <a:latin typeface="Consolas" panose="020B0609020204030204" pitchFamily="49" charset="0"/>
              </a:rPr>
              <a:t>c</a:t>
            </a:r>
            <a:r>
              <a:rPr lang="en-US" altLang="zh-CN" b="1" dirty="0">
                <a:latin typeface="Consolas" panose="020B0609020204030204" pitchFamily="49" charset="0"/>
              </a:rPr>
              <a:t>) </a:t>
            </a:r>
            <a:endParaRPr lang="zh-CN" altLang="en-US" b="1" dirty="0">
              <a:latin typeface="Consolas" panose="020B0609020204030204" pitchFamily="49" charset="0"/>
            </a:endParaRPr>
          </a:p>
          <a:p>
            <a:pPr>
              <a:lnSpc>
                <a:spcPct val="150000"/>
              </a:lnSpc>
            </a:pPr>
            <a:r>
              <a:rPr lang="en-US" altLang="zh-CN" b="1" dirty="0">
                <a:latin typeface="Consolas" panose="020B0609020204030204" pitchFamily="49" charset="0"/>
              </a:rPr>
              <a:t>MAC(</a:t>
            </a:r>
            <a:r>
              <a:rPr lang="en-US" altLang="zh-CN" b="1" dirty="0">
                <a:solidFill>
                  <a:srgbClr val="008E00"/>
                </a:solidFill>
                <a:latin typeface="Consolas" panose="020B0609020204030204" pitchFamily="49" charset="0"/>
              </a:rPr>
              <a:t>k</a:t>
            </a:r>
            <a:r>
              <a:rPr lang="en-US" altLang="zh-CN" b="1" dirty="0">
                <a:latin typeface="Consolas" panose="020B0609020204030204" pitchFamily="49" charset="0"/>
              </a:rPr>
              <a:t>, </a:t>
            </a:r>
            <a:r>
              <a:rPr lang="en-US" altLang="zh-CN" b="1" dirty="0">
                <a:solidFill>
                  <a:srgbClr val="FF7C77"/>
                </a:solidFill>
                <a:latin typeface="Consolas" panose="020B0609020204030204" pitchFamily="49" charset="0"/>
              </a:rPr>
              <a:t>m</a:t>
            </a:r>
            <a:r>
              <a:rPr lang="en-US" altLang="zh-CN" b="1" dirty="0">
                <a:latin typeface="Consolas" panose="020B0609020204030204" pitchFamily="49" charset="0"/>
              </a:rPr>
              <a:t>) == </a:t>
            </a:r>
            <a:r>
              <a:rPr lang="en-US" altLang="zh-CN" b="1" dirty="0">
                <a:solidFill>
                  <a:srgbClr val="9335FF"/>
                </a:solidFill>
                <a:latin typeface="Consolas" panose="020B0609020204030204" pitchFamily="49" charset="0"/>
              </a:rPr>
              <a:t>h</a:t>
            </a:r>
            <a:r>
              <a:rPr lang="en-US" altLang="zh-CN" b="1" dirty="0">
                <a:solidFill>
                  <a:srgbClr val="9335FF"/>
                </a:solidFill>
                <a:latin typeface="Consolas" panose="020B0609020204030204" pitchFamily="49" charset="0"/>
              </a:rPr>
              <a:t> </a:t>
            </a:r>
            <a:r>
              <a:rPr lang="en-US" altLang="zh-CN" b="1" dirty="0">
                <a:latin typeface="Consolas" panose="020B0609020204030204" pitchFamily="49" charset="0"/>
              </a:rPr>
              <a:t>?</a:t>
            </a:r>
            <a:endParaRPr lang="en-US" altLang="zh-CN" dirty="0">
              <a:effectLst/>
            </a:endParaRPr>
          </a:p>
        </p:txBody>
      </p:sp>
      <p:sp>
        <p:nvSpPr>
          <p:cNvPr id="2" name="矩形 1"/>
          <p:cNvSpPr/>
          <p:nvPr/>
        </p:nvSpPr>
        <p:spPr>
          <a:xfrm>
            <a:off x="3822686" y="339435"/>
            <a:ext cx="1324402" cy="646331"/>
          </a:xfrm>
          <a:prstGeom prst="rect">
            <a:avLst/>
          </a:prstGeom>
        </p:spPr>
        <p:txBody>
          <a:bodyPr wrap="none">
            <a:spAutoFit/>
          </a:bodyPr>
          <a:lstStyle/>
          <a:p>
            <a:r>
              <a:rPr lang="en-US" altLang="zh-CN" b="1" dirty="0">
                <a:solidFill>
                  <a:srgbClr val="4C8E00"/>
                </a:solidFill>
                <a:latin typeface="Consolas" panose="020B0609020204030204" pitchFamily="49" charset="0"/>
              </a:rPr>
              <a:t>k=key</a:t>
            </a:r>
            <a:endParaRPr lang="zh-CN" altLang="en-US" b="1" dirty="0">
              <a:solidFill>
                <a:srgbClr val="4C8E00"/>
              </a:solidFill>
              <a:latin typeface="Consolas" panose="020B0609020204030204" pitchFamily="49" charset="0"/>
            </a:endParaRPr>
          </a:p>
          <a:p>
            <a:r>
              <a:rPr lang="en-US" altLang="zh-CN" b="1" dirty="0" err="1">
                <a:solidFill>
                  <a:srgbClr val="FF7C77"/>
                </a:solidFill>
                <a:latin typeface="Consolas" panose="020B0609020204030204" pitchFamily="49" charset="0"/>
              </a:rPr>
              <a:t>m</a:t>
            </a:r>
            <a:r>
              <a:rPr lang="en-US" altLang="zh-CN" b="1" dirty="0">
                <a:solidFill>
                  <a:srgbClr val="FF7C77"/>
                </a:solidFill>
                <a:latin typeface="Consolas" panose="020B0609020204030204" pitchFamily="49" charset="0"/>
              </a:rPr>
              <a:t>=message</a:t>
            </a:r>
            <a:endParaRPr lang="zh-CN" altLang="en-US" dirty="0"/>
          </a:p>
        </p:txBody>
      </p:sp>
      <p:sp>
        <p:nvSpPr>
          <p:cNvPr id="13" name="文本框 12"/>
          <p:cNvSpPr txBox="1"/>
          <p:nvPr/>
        </p:nvSpPr>
        <p:spPr>
          <a:xfrm>
            <a:off x="1361036" y="118438"/>
            <a:ext cx="980016" cy="369332"/>
          </a:xfrm>
          <a:prstGeom prst="rect">
            <a:avLst/>
          </a:prstGeom>
          <a:noFill/>
        </p:spPr>
        <p:txBody>
          <a:bodyPr wrap="square">
            <a:spAutoFit/>
          </a:bodyPr>
          <a:lstStyle/>
          <a:p>
            <a:r>
              <a:rPr lang="en-US" altLang="zh-CN" dirty="0">
                <a:solidFill>
                  <a:srgbClr val="4C8E00"/>
                </a:solidFill>
                <a:latin typeface="Consolas" panose="020B0609020204030204" pitchFamily="49" charset="0"/>
              </a:rPr>
              <a:t>has</a:t>
            </a:r>
            <a:r>
              <a:rPr lang="zh-CN" altLang="en-US" b="1" dirty="0">
                <a:solidFill>
                  <a:srgbClr val="4C8E00"/>
                </a:solidFill>
                <a:latin typeface="Consolas" panose="020B0609020204030204" pitchFamily="49" charset="0"/>
              </a:rPr>
              <a:t> </a:t>
            </a:r>
            <a:r>
              <a:rPr lang="en-US" altLang="zh-CN" b="1" dirty="0">
                <a:solidFill>
                  <a:srgbClr val="4C8E00"/>
                </a:solidFill>
                <a:latin typeface="Consolas" panose="020B0609020204030204" pitchFamily="49" charset="0"/>
              </a:rPr>
              <a:t>k</a:t>
            </a:r>
            <a:endParaRPr lang="zh-CN" altLang="en-US" b="1" dirty="0">
              <a:solidFill>
                <a:srgbClr val="4C8E00"/>
              </a:solidFill>
              <a:latin typeface="Consolas" panose="020B0609020204030204" pitchFamily="49" charset="0"/>
            </a:endParaRPr>
          </a:p>
        </p:txBody>
      </p:sp>
      <p:sp>
        <p:nvSpPr>
          <p:cNvPr id="14" name="文本框 13"/>
          <p:cNvSpPr txBox="1"/>
          <p:nvPr/>
        </p:nvSpPr>
        <p:spPr>
          <a:xfrm>
            <a:off x="6873977" y="88239"/>
            <a:ext cx="980016" cy="369332"/>
          </a:xfrm>
          <a:prstGeom prst="rect">
            <a:avLst/>
          </a:prstGeom>
          <a:noFill/>
        </p:spPr>
        <p:txBody>
          <a:bodyPr wrap="square">
            <a:spAutoFit/>
          </a:bodyPr>
          <a:lstStyle/>
          <a:p>
            <a:r>
              <a:rPr lang="en-US" altLang="zh-CN" dirty="0">
                <a:solidFill>
                  <a:srgbClr val="4C8E00"/>
                </a:solidFill>
                <a:latin typeface="Consolas" panose="020B0609020204030204" pitchFamily="49" charset="0"/>
              </a:rPr>
              <a:t>has</a:t>
            </a:r>
            <a:r>
              <a:rPr lang="zh-CN" altLang="en-US" b="1" dirty="0">
                <a:solidFill>
                  <a:srgbClr val="4C8E00"/>
                </a:solidFill>
                <a:latin typeface="Consolas" panose="020B0609020204030204" pitchFamily="49" charset="0"/>
              </a:rPr>
              <a:t> </a:t>
            </a:r>
            <a:r>
              <a:rPr lang="en-US" altLang="zh-CN" b="1" dirty="0">
                <a:solidFill>
                  <a:srgbClr val="4C8E00"/>
                </a:solidFill>
                <a:latin typeface="Consolas" panose="020B0609020204030204" pitchFamily="49" charset="0"/>
              </a:rPr>
              <a:t>k</a:t>
            </a:r>
            <a:endParaRPr lang="zh-CN" altLang="en-US" b="1" dirty="0">
              <a:solidFill>
                <a:srgbClr val="4C8E00"/>
              </a:solidFill>
              <a:latin typeface="Consolas" panose="020B0609020204030204" pitchFamily="49"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线连接符 13"/>
          <p:cNvCxnSpPr/>
          <p:nvPr/>
        </p:nvCxnSpPr>
        <p:spPr>
          <a:xfrm>
            <a:off x="4446216" y="1057300"/>
            <a:ext cx="0" cy="3816424"/>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 name="直线连接符 4"/>
          <p:cNvCxnSpPr/>
          <p:nvPr/>
        </p:nvCxnSpPr>
        <p:spPr>
          <a:xfrm>
            <a:off x="1763688" y="1057300"/>
            <a:ext cx="0" cy="3308593"/>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69925" y="481236"/>
            <a:ext cx="1071127" cy="507831"/>
          </a:xfrm>
          <a:prstGeom prst="rect">
            <a:avLst/>
          </a:prstGeom>
        </p:spPr>
        <p:txBody>
          <a:bodyPr wrap="none">
            <a:spAutoFit/>
          </a:bodyPr>
          <a:lstStyle/>
          <a:p>
            <a:pPr algn="ctr"/>
            <a:r>
              <a:rPr kumimoji="1" lang="en-US" altLang="zh-CN" sz="2700" b="1" dirty="0">
                <a:latin typeface="等线" panose="02010600030101010101" charset="-122"/>
                <a:ea typeface="楷体" panose="02010609060101010101" charset="-122"/>
                <a:cs typeface="Myriad Pro Light SemiCond"/>
              </a:rPr>
              <a:t>Alice</a:t>
            </a:r>
            <a:r>
              <a:rPr lang="en-US" altLang="zh-CN" b="1" dirty="0">
                <a:latin typeface="Consolas" panose="020B0609020204030204" pitchFamily="49" charset="0"/>
              </a:rPr>
              <a:t> </a:t>
            </a:r>
            <a:endParaRPr lang="en-US" altLang="zh-CN" dirty="0">
              <a:effectLst/>
            </a:endParaRPr>
          </a:p>
        </p:txBody>
      </p:sp>
      <p:cxnSp>
        <p:nvCxnSpPr>
          <p:cNvPr id="10" name="直线连接符 9"/>
          <p:cNvCxnSpPr/>
          <p:nvPr/>
        </p:nvCxnSpPr>
        <p:spPr>
          <a:xfrm>
            <a:off x="7236296" y="1053999"/>
            <a:ext cx="0" cy="374771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873977" y="477935"/>
            <a:ext cx="808235" cy="507831"/>
          </a:xfrm>
          <a:prstGeom prst="rect">
            <a:avLst/>
          </a:prstGeom>
        </p:spPr>
        <p:txBody>
          <a:bodyPr wrap="none">
            <a:spAutoFit/>
          </a:bodyPr>
          <a:lstStyle/>
          <a:p>
            <a:pPr algn="ctr"/>
            <a:r>
              <a:rPr kumimoji="1" lang="en-US" altLang="zh-CN" sz="2700" b="1" dirty="0">
                <a:latin typeface="等线" panose="02010600030101010101" charset="-122"/>
                <a:ea typeface="楷体" panose="02010609060101010101" charset="-122"/>
                <a:cs typeface="Myriad Pro Light SemiCond"/>
              </a:rPr>
              <a:t>Bob</a:t>
            </a:r>
            <a:endParaRPr lang="en-US" altLang="zh-CN" dirty="0">
              <a:effectLst/>
            </a:endParaRPr>
          </a:p>
        </p:txBody>
      </p:sp>
      <p:sp>
        <p:nvSpPr>
          <p:cNvPr id="12" name="矩形 11"/>
          <p:cNvSpPr/>
          <p:nvPr/>
        </p:nvSpPr>
        <p:spPr>
          <a:xfrm>
            <a:off x="755576" y="1345332"/>
            <a:ext cx="2060179" cy="923330"/>
          </a:xfrm>
          <a:prstGeom prst="rect">
            <a:avLst/>
          </a:prstGeom>
          <a:solidFill>
            <a:schemeClr val="bg1"/>
          </a:solidFill>
        </p:spPr>
        <p:txBody>
          <a:bodyPr wrap="none">
            <a:spAutoFit/>
          </a:bodyPr>
          <a:lstStyle/>
          <a:p>
            <a:pPr>
              <a:lnSpc>
                <a:spcPct val="150000"/>
              </a:lnSpc>
            </a:pPr>
            <a:r>
              <a:rPr lang="en-US" altLang="zh-CN" b="1" dirty="0" err="1">
                <a:solidFill>
                  <a:srgbClr val="0093FF"/>
                </a:solidFill>
                <a:latin typeface="Consolas" panose="020B0609020204030204" pitchFamily="49" charset="0"/>
              </a:rPr>
              <a:t>c</a:t>
            </a:r>
            <a:r>
              <a:rPr lang="en-US" altLang="zh-CN" b="1" dirty="0">
                <a:solidFill>
                  <a:srgbClr val="0093FF"/>
                </a:solidFill>
                <a:latin typeface="Consolas" panose="020B0609020204030204" pitchFamily="49" charset="0"/>
              </a:rPr>
              <a:t> </a:t>
            </a:r>
            <a:r>
              <a:rPr lang="en-US" altLang="zh-CN" b="1" dirty="0">
                <a:latin typeface="Consolas" panose="020B0609020204030204" pitchFamily="49" charset="0"/>
              </a:rPr>
              <a:t>= </a:t>
            </a:r>
            <a:r>
              <a:rPr lang="en-US" altLang="zh-CN" b="1" dirty="0" err="1">
                <a:latin typeface="Consolas" panose="020B0609020204030204" pitchFamily="49" charset="0"/>
              </a:rPr>
              <a:t>encrypt</a:t>
            </a:r>
            <a:r>
              <a:rPr lang="en-US" altLang="zh-CN" b="1" dirty="0">
                <a:latin typeface="Consolas" panose="020B0609020204030204" pitchFamily="49" charset="0"/>
              </a:rPr>
              <a:t>(</a:t>
            </a:r>
            <a:r>
              <a:rPr lang="en-US" altLang="zh-CN" b="1" dirty="0" err="1">
                <a:solidFill>
                  <a:srgbClr val="4C8E00"/>
                </a:solidFill>
                <a:latin typeface="Consolas" panose="020B0609020204030204" pitchFamily="49" charset="0"/>
              </a:rPr>
              <a:t>k</a:t>
            </a:r>
            <a:r>
              <a:rPr lang="en-US" altLang="zh-CN" b="1" dirty="0">
                <a:latin typeface="Consolas" panose="020B0609020204030204" pitchFamily="49" charset="0"/>
              </a:rPr>
              <a:t>, </a:t>
            </a:r>
            <a:r>
              <a:rPr lang="en-US" altLang="zh-CN" b="1" dirty="0" err="1">
                <a:solidFill>
                  <a:srgbClr val="FF7C77"/>
                </a:solidFill>
                <a:latin typeface="Consolas" panose="020B0609020204030204" pitchFamily="49" charset="0"/>
              </a:rPr>
              <a:t>m</a:t>
            </a:r>
            <a:r>
              <a:rPr lang="en-US" altLang="zh-CN" b="1" dirty="0">
                <a:latin typeface="Consolas" panose="020B0609020204030204" pitchFamily="49" charset="0"/>
              </a:rPr>
              <a:t>) </a:t>
            </a:r>
            <a:endParaRPr lang="zh-CN" altLang="en-US" b="1" dirty="0">
              <a:latin typeface="Consolas" panose="020B0609020204030204" pitchFamily="49" charset="0"/>
            </a:endParaRPr>
          </a:p>
          <a:p>
            <a:pPr>
              <a:lnSpc>
                <a:spcPct val="150000"/>
              </a:lnSpc>
            </a:pPr>
            <a:r>
              <a:rPr lang="en-US" altLang="zh-CN" b="1" dirty="0" err="1">
                <a:solidFill>
                  <a:srgbClr val="9335FF"/>
                </a:solidFill>
                <a:latin typeface="Consolas" panose="020B0609020204030204" pitchFamily="49" charset="0"/>
              </a:rPr>
              <a:t>h</a:t>
            </a:r>
            <a:r>
              <a:rPr lang="en-US" altLang="zh-CN" b="1" dirty="0">
                <a:solidFill>
                  <a:srgbClr val="9335FF"/>
                </a:solidFill>
                <a:latin typeface="Consolas" panose="020B0609020204030204" pitchFamily="49" charset="0"/>
              </a:rPr>
              <a:t> </a:t>
            </a:r>
            <a:r>
              <a:rPr lang="en-US" altLang="zh-CN" b="1" dirty="0">
                <a:latin typeface="Consolas" panose="020B0609020204030204" pitchFamily="49" charset="0"/>
              </a:rPr>
              <a:t>= MAC(</a:t>
            </a:r>
            <a:r>
              <a:rPr lang="en-US" altLang="zh-CN" b="1" dirty="0" err="1">
                <a:solidFill>
                  <a:srgbClr val="4C8E00"/>
                </a:solidFill>
                <a:latin typeface="Consolas" panose="020B0609020204030204" pitchFamily="49" charset="0"/>
              </a:rPr>
              <a:t>k</a:t>
            </a:r>
            <a:r>
              <a:rPr lang="en-US" altLang="zh-CN" b="1" dirty="0">
                <a:latin typeface="Consolas" panose="020B0609020204030204" pitchFamily="49" charset="0"/>
              </a:rPr>
              <a:t>, </a:t>
            </a:r>
            <a:r>
              <a:rPr lang="en-US" altLang="zh-CN" b="1" dirty="0" err="1">
                <a:solidFill>
                  <a:srgbClr val="FF7C77"/>
                </a:solidFill>
                <a:latin typeface="Consolas" panose="020B0609020204030204" pitchFamily="49" charset="0"/>
              </a:rPr>
              <a:t>m</a:t>
            </a:r>
            <a:r>
              <a:rPr lang="en-US" altLang="zh-CN" b="1" dirty="0">
                <a:latin typeface="Consolas" panose="020B0609020204030204" pitchFamily="49" charset="0"/>
              </a:rPr>
              <a:t>) </a:t>
            </a:r>
            <a:endParaRPr lang="en-US" altLang="zh-CN" dirty="0">
              <a:effectLst/>
            </a:endParaRPr>
          </a:p>
        </p:txBody>
      </p:sp>
      <p:cxnSp>
        <p:nvCxnSpPr>
          <p:cNvPr id="16" name="直线箭头连接符 15"/>
          <p:cNvCxnSpPr/>
          <p:nvPr/>
        </p:nvCxnSpPr>
        <p:spPr>
          <a:xfrm>
            <a:off x="1805487" y="2425452"/>
            <a:ext cx="5358801"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49870" y="2137420"/>
            <a:ext cx="755335" cy="507831"/>
          </a:xfrm>
          <a:prstGeom prst="rect">
            <a:avLst/>
          </a:prstGeom>
          <a:solidFill>
            <a:schemeClr val="bg1"/>
          </a:solidFill>
          <a:ln w="28575">
            <a:solidFill>
              <a:schemeClr val="tx1"/>
            </a:solidFill>
          </a:ln>
        </p:spPr>
        <p:txBody>
          <a:bodyPr wrap="none">
            <a:spAutoFit/>
          </a:bodyPr>
          <a:lstStyle/>
          <a:p>
            <a:pPr>
              <a:lnSpc>
                <a:spcPct val="150000"/>
              </a:lnSpc>
            </a:pPr>
            <a:r>
              <a:rPr lang="en-US" altLang="zh-CN" b="1" dirty="0" err="1">
                <a:solidFill>
                  <a:srgbClr val="0093FF"/>
                </a:solidFill>
                <a:latin typeface="Consolas" panose="020B0609020204030204" pitchFamily="49" charset="0"/>
              </a:rPr>
              <a:t>c</a:t>
            </a:r>
            <a:r>
              <a:rPr lang="en-US" altLang="zh-CN" b="1" dirty="0">
                <a:solidFill>
                  <a:srgbClr val="0093FF"/>
                </a:solidFill>
                <a:latin typeface="Consolas" panose="020B0609020204030204" pitchFamily="49" charset="0"/>
              </a:rPr>
              <a:t> </a:t>
            </a:r>
            <a:r>
              <a:rPr lang="en-US" altLang="zh-CN" b="1" dirty="0">
                <a:latin typeface="Consolas" panose="020B0609020204030204" pitchFamily="49" charset="0"/>
              </a:rPr>
              <a:t>|</a:t>
            </a:r>
            <a:r>
              <a:rPr lang="zh-CN" altLang="en-US" b="1" dirty="0">
                <a:latin typeface="Consolas" panose="020B0609020204030204" pitchFamily="49" charset="0"/>
              </a:rPr>
              <a:t> </a:t>
            </a:r>
            <a:r>
              <a:rPr lang="en-US" altLang="zh-CN" b="1" dirty="0" err="1">
                <a:solidFill>
                  <a:srgbClr val="9335FF"/>
                </a:solidFill>
                <a:latin typeface="Consolas" panose="020B0609020204030204" pitchFamily="49" charset="0"/>
              </a:rPr>
              <a:t>h</a:t>
            </a:r>
            <a:endParaRPr lang="en-US" altLang="zh-CN" dirty="0">
              <a:effectLst/>
            </a:endParaRPr>
          </a:p>
        </p:txBody>
      </p:sp>
      <p:sp>
        <p:nvSpPr>
          <p:cNvPr id="19" name="矩形 18"/>
          <p:cNvSpPr/>
          <p:nvPr/>
        </p:nvSpPr>
        <p:spPr>
          <a:xfrm>
            <a:off x="6228184" y="2870274"/>
            <a:ext cx="2387192" cy="923330"/>
          </a:xfrm>
          <a:prstGeom prst="rect">
            <a:avLst/>
          </a:prstGeom>
          <a:solidFill>
            <a:schemeClr val="bg1"/>
          </a:solidFill>
        </p:spPr>
        <p:txBody>
          <a:bodyPr wrap="none">
            <a:spAutoFit/>
          </a:bodyPr>
          <a:lstStyle/>
          <a:p>
            <a:pPr>
              <a:lnSpc>
                <a:spcPct val="150000"/>
              </a:lnSpc>
            </a:pPr>
            <a:r>
              <a:rPr lang="en-US" altLang="zh-CN" b="1" dirty="0" err="1">
                <a:solidFill>
                  <a:srgbClr val="FF7C77"/>
                </a:solidFill>
                <a:latin typeface="Consolas" panose="020B0609020204030204" pitchFamily="49" charset="0"/>
              </a:rPr>
              <a:t>m</a:t>
            </a:r>
            <a:r>
              <a:rPr lang="en-US" altLang="zh-CN" b="1" dirty="0">
                <a:solidFill>
                  <a:srgbClr val="FF7C77"/>
                </a:solidFill>
                <a:latin typeface="Consolas" panose="020B0609020204030204" pitchFamily="49" charset="0"/>
              </a:rPr>
              <a:t> </a:t>
            </a:r>
            <a:r>
              <a:rPr lang="en-US" altLang="zh-CN" b="1" dirty="0">
                <a:latin typeface="Consolas" panose="020B0609020204030204" pitchFamily="49" charset="0"/>
              </a:rPr>
              <a:t>= </a:t>
            </a:r>
            <a:r>
              <a:rPr lang="en-US" altLang="zh-CN" b="1" dirty="0" err="1">
                <a:latin typeface="Consolas" panose="020B0609020204030204" pitchFamily="49" charset="0"/>
              </a:rPr>
              <a:t>decrypt</a:t>
            </a:r>
            <a:r>
              <a:rPr lang="en-US" altLang="zh-CN" b="1" dirty="0">
                <a:latin typeface="Consolas" panose="020B0609020204030204" pitchFamily="49" charset="0"/>
              </a:rPr>
              <a:t>(</a:t>
            </a:r>
            <a:r>
              <a:rPr lang="en-US" altLang="zh-CN" b="1" dirty="0" err="1">
                <a:solidFill>
                  <a:srgbClr val="008E4F"/>
                </a:solidFill>
                <a:latin typeface="Consolas" panose="020B0609020204030204" pitchFamily="49" charset="0"/>
              </a:rPr>
              <a:t>k</a:t>
            </a:r>
            <a:r>
              <a:rPr lang="en-US" altLang="zh-CN" b="1" dirty="0">
                <a:latin typeface="Consolas" panose="020B0609020204030204" pitchFamily="49" charset="0"/>
              </a:rPr>
              <a:t>, </a:t>
            </a:r>
            <a:r>
              <a:rPr lang="en-US" altLang="zh-CN" b="1" dirty="0" err="1">
                <a:solidFill>
                  <a:srgbClr val="0093FF"/>
                </a:solidFill>
                <a:latin typeface="Consolas" panose="020B0609020204030204" pitchFamily="49" charset="0"/>
              </a:rPr>
              <a:t>c</a:t>
            </a:r>
            <a:r>
              <a:rPr lang="en-US" altLang="zh-CN" b="1" dirty="0">
                <a:latin typeface="Consolas" panose="020B0609020204030204" pitchFamily="49" charset="0"/>
              </a:rPr>
              <a:t>) </a:t>
            </a:r>
            <a:endParaRPr lang="zh-CN" altLang="en-US" b="1" dirty="0">
              <a:latin typeface="Consolas" panose="020B0609020204030204" pitchFamily="49" charset="0"/>
            </a:endParaRPr>
          </a:p>
          <a:p>
            <a:pPr>
              <a:lnSpc>
                <a:spcPct val="150000"/>
              </a:lnSpc>
            </a:pPr>
            <a:r>
              <a:rPr lang="en-US" altLang="zh-CN" b="1" dirty="0">
                <a:latin typeface="Consolas" panose="020B0609020204030204" pitchFamily="49" charset="0"/>
              </a:rPr>
              <a:t>MAC(</a:t>
            </a:r>
            <a:r>
              <a:rPr lang="en-US" altLang="zh-CN" b="1" dirty="0">
                <a:solidFill>
                  <a:srgbClr val="008E00"/>
                </a:solidFill>
                <a:latin typeface="Consolas" panose="020B0609020204030204" pitchFamily="49" charset="0"/>
              </a:rPr>
              <a:t>k</a:t>
            </a:r>
            <a:r>
              <a:rPr lang="en-US" altLang="zh-CN" b="1" dirty="0">
                <a:latin typeface="Consolas" panose="020B0609020204030204" pitchFamily="49" charset="0"/>
              </a:rPr>
              <a:t>, </a:t>
            </a:r>
            <a:r>
              <a:rPr lang="en-US" altLang="zh-CN" b="1" dirty="0">
                <a:solidFill>
                  <a:srgbClr val="FF7C77"/>
                </a:solidFill>
                <a:latin typeface="Consolas" panose="020B0609020204030204" pitchFamily="49" charset="0"/>
              </a:rPr>
              <a:t>m</a:t>
            </a:r>
            <a:r>
              <a:rPr lang="en-US" altLang="zh-CN" b="1" dirty="0">
                <a:latin typeface="Consolas" panose="020B0609020204030204" pitchFamily="49" charset="0"/>
              </a:rPr>
              <a:t>) == </a:t>
            </a:r>
            <a:r>
              <a:rPr lang="en-US" altLang="zh-CN" b="1" dirty="0">
                <a:solidFill>
                  <a:srgbClr val="9335FF"/>
                </a:solidFill>
                <a:latin typeface="Consolas" panose="020B0609020204030204" pitchFamily="49" charset="0"/>
              </a:rPr>
              <a:t>h </a:t>
            </a:r>
            <a:r>
              <a:rPr lang="en-US" altLang="zh-CN" b="1" dirty="0">
                <a:latin typeface="Consolas" panose="020B0609020204030204" pitchFamily="49" charset="0"/>
              </a:rPr>
              <a:t>?</a:t>
            </a:r>
            <a:r>
              <a:rPr lang="en-US" altLang="zh-CN" b="1" dirty="0">
                <a:latin typeface="Consolas" panose="020B0609020204030204" pitchFamily="49" charset="0"/>
              </a:rPr>
              <a:t> </a:t>
            </a:r>
            <a:endParaRPr lang="en-US" altLang="zh-CN" dirty="0">
              <a:effectLst/>
            </a:endParaRPr>
          </a:p>
        </p:txBody>
      </p:sp>
      <p:cxnSp>
        <p:nvCxnSpPr>
          <p:cNvPr id="13" name="直线箭头连接符 12"/>
          <p:cNvCxnSpPr/>
          <p:nvPr/>
        </p:nvCxnSpPr>
        <p:spPr>
          <a:xfrm>
            <a:off x="4572000" y="4009628"/>
            <a:ext cx="2592288"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125577" y="481236"/>
            <a:ext cx="724878" cy="507831"/>
          </a:xfrm>
          <a:prstGeom prst="rect">
            <a:avLst/>
          </a:prstGeom>
        </p:spPr>
        <p:txBody>
          <a:bodyPr wrap="none">
            <a:spAutoFit/>
          </a:bodyPr>
          <a:lstStyle/>
          <a:p>
            <a:pPr algn="ctr"/>
            <a:r>
              <a:rPr kumimoji="1" lang="en-US" altLang="zh-CN" sz="2700" b="1" dirty="0">
                <a:solidFill>
                  <a:schemeClr val="accent1"/>
                </a:solidFill>
                <a:latin typeface="等线" panose="02010600030101010101" charset="-122"/>
                <a:ea typeface="楷体" panose="02010609060101010101" charset="-122"/>
                <a:cs typeface="Myriad Pro Light SemiCond"/>
              </a:rPr>
              <a:t>Eve</a:t>
            </a:r>
            <a:endParaRPr lang="en-US" altLang="zh-CN" dirty="0">
              <a:solidFill>
                <a:schemeClr val="accent1"/>
              </a:solidFill>
              <a:effectLst/>
            </a:endParaRPr>
          </a:p>
        </p:txBody>
      </p:sp>
      <p:sp>
        <p:nvSpPr>
          <p:cNvPr id="17" name="矩形 16"/>
          <p:cNvSpPr/>
          <p:nvPr/>
        </p:nvSpPr>
        <p:spPr>
          <a:xfrm>
            <a:off x="5371724" y="3755712"/>
            <a:ext cx="755335" cy="507831"/>
          </a:xfrm>
          <a:prstGeom prst="rect">
            <a:avLst/>
          </a:prstGeom>
          <a:solidFill>
            <a:schemeClr val="bg1"/>
          </a:solidFill>
          <a:ln w="28575">
            <a:solidFill>
              <a:schemeClr val="tx1"/>
            </a:solidFill>
          </a:ln>
        </p:spPr>
        <p:txBody>
          <a:bodyPr wrap="none">
            <a:spAutoFit/>
          </a:bodyPr>
          <a:lstStyle/>
          <a:p>
            <a:pPr>
              <a:lnSpc>
                <a:spcPct val="150000"/>
              </a:lnSpc>
            </a:pPr>
            <a:r>
              <a:rPr lang="en-US" altLang="zh-CN" b="1" dirty="0" err="1">
                <a:solidFill>
                  <a:srgbClr val="0093FF"/>
                </a:solidFill>
                <a:latin typeface="Consolas" panose="020B0609020204030204" pitchFamily="49" charset="0"/>
              </a:rPr>
              <a:t>c</a:t>
            </a:r>
            <a:r>
              <a:rPr lang="en-US" altLang="zh-CN" b="1" dirty="0">
                <a:solidFill>
                  <a:srgbClr val="0093FF"/>
                </a:solidFill>
                <a:latin typeface="Consolas" panose="020B0609020204030204" pitchFamily="49" charset="0"/>
              </a:rPr>
              <a:t> </a:t>
            </a:r>
            <a:r>
              <a:rPr lang="en-US" altLang="zh-CN" b="1" dirty="0">
                <a:latin typeface="Consolas" panose="020B0609020204030204" pitchFamily="49" charset="0"/>
              </a:rPr>
              <a:t>|</a:t>
            </a:r>
            <a:r>
              <a:rPr lang="zh-CN" altLang="en-US" b="1" dirty="0">
                <a:latin typeface="Consolas" panose="020B0609020204030204" pitchFamily="49" charset="0"/>
              </a:rPr>
              <a:t> </a:t>
            </a:r>
            <a:r>
              <a:rPr lang="en-US" altLang="zh-CN" b="1" dirty="0" err="1">
                <a:solidFill>
                  <a:srgbClr val="9335FF"/>
                </a:solidFill>
                <a:latin typeface="Consolas" panose="020B0609020204030204" pitchFamily="49" charset="0"/>
              </a:rPr>
              <a:t>h</a:t>
            </a:r>
            <a:endParaRPr lang="en-US" altLang="zh-CN" dirty="0">
              <a:effectLst/>
            </a:endParaRPr>
          </a:p>
        </p:txBody>
      </p:sp>
      <p:cxnSp>
        <p:nvCxnSpPr>
          <p:cNvPr id="20" name="直线箭头连接符 19"/>
          <p:cNvCxnSpPr/>
          <p:nvPr/>
        </p:nvCxnSpPr>
        <p:spPr>
          <a:xfrm>
            <a:off x="4572000" y="4619809"/>
            <a:ext cx="2592288"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371724" y="4365893"/>
            <a:ext cx="755335" cy="507831"/>
          </a:xfrm>
          <a:prstGeom prst="rect">
            <a:avLst/>
          </a:prstGeom>
          <a:solidFill>
            <a:schemeClr val="bg1"/>
          </a:solidFill>
          <a:ln w="28575">
            <a:solidFill>
              <a:schemeClr val="tx1"/>
            </a:solidFill>
          </a:ln>
        </p:spPr>
        <p:txBody>
          <a:bodyPr wrap="none">
            <a:spAutoFit/>
          </a:bodyPr>
          <a:lstStyle/>
          <a:p>
            <a:pPr>
              <a:lnSpc>
                <a:spcPct val="150000"/>
              </a:lnSpc>
            </a:pPr>
            <a:r>
              <a:rPr lang="en-US" altLang="zh-CN" b="1" dirty="0" err="1">
                <a:solidFill>
                  <a:srgbClr val="0093FF"/>
                </a:solidFill>
                <a:latin typeface="Consolas" panose="020B0609020204030204" pitchFamily="49" charset="0"/>
              </a:rPr>
              <a:t>c</a:t>
            </a:r>
            <a:r>
              <a:rPr lang="en-US" altLang="zh-CN" b="1" dirty="0">
                <a:solidFill>
                  <a:srgbClr val="0093FF"/>
                </a:solidFill>
                <a:latin typeface="Consolas" panose="020B0609020204030204" pitchFamily="49" charset="0"/>
              </a:rPr>
              <a:t> </a:t>
            </a:r>
            <a:r>
              <a:rPr lang="en-US" altLang="zh-CN" b="1" dirty="0">
                <a:latin typeface="Consolas" panose="020B0609020204030204" pitchFamily="49" charset="0"/>
              </a:rPr>
              <a:t>|</a:t>
            </a:r>
            <a:r>
              <a:rPr lang="zh-CN" altLang="en-US" b="1" dirty="0">
                <a:latin typeface="Consolas" panose="020B0609020204030204" pitchFamily="49" charset="0"/>
              </a:rPr>
              <a:t> </a:t>
            </a:r>
            <a:r>
              <a:rPr lang="en-US" altLang="zh-CN" b="1" dirty="0" err="1">
                <a:solidFill>
                  <a:srgbClr val="9335FF"/>
                </a:solidFill>
                <a:latin typeface="Consolas" panose="020B0609020204030204" pitchFamily="49" charset="0"/>
              </a:rPr>
              <a:t>h</a:t>
            </a:r>
            <a:endParaRPr lang="en-US" altLang="zh-CN" dirty="0">
              <a:effectLst/>
            </a:endParaRPr>
          </a:p>
        </p:txBody>
      </p:sp>
      <p:sp>
        <p:nvSpPr>
          <p:cNvPr id="6" name="矩形 5"/>
          <p:cNvSpPr/>
          <p:nvPr/>
        </p:nvSpPr>
        <p:spPr>
          <a:xfrm>
            <a:off x="323528" y="4226410"/>
            <a:ext cx="8136904" cy="1200329"/>
          </a:xfrm>
          <a:prstGeom prst="rect">
            <a:avLst/>
          </a:prstGeom>
        </p:spPr>
        <p:txBody>
          <a:bodyPr wrap="square">
            <a:spAutoFit/>
          </a:bodyPr>
          <a:lstStyle/>
          <a:p>
            <a:pPr>
              <a:lnSpc>
                <a:spcPct val="150000"/>
              </a:lnSpc>
            </a:pPr>
            <a:r>
              <a:rPr lang="en-US" altLang="zh-CN" sz="2800" b="1" dirty="0">
                <a:latin typeface="Helvetica" charset="0"/>
              </a:rPr>
              <a:t>Problem: </a:t>
            </a:r>
            <a:r>
              <a:rPr lang="en-US" altLang="zh-CN" sz="2800" dirty="0">
                <a:latin typeface="Helvetica" charset="0"/>
              </a:rPr>
              <a:t>replay attacks</a:t>
            </a:r>
            <a:br>
              <a:rPr lang="en-US" altLang="zh-CN" sz="2800" dirty="0">
                <a:latin typeface="Helvetica" charset="0"/>
              </a:rPr>
            </a:br>
            <a:r>
              <a:rPr lang="en-US" altLang="zh-CN" sz="2000" dirty="0">
                <a:latin typeface="Helvetica" charset="0"/>
              </a:rPr>
              <a:t>(adversary could intercept a message, re-send it at a later time) </a:t>
            </a:r>
            <a:endParaRPr lang="en-US" altLang="zh-CN" sz="2000" dirty="0">
              <a:effectLst/>
            </a:endParaRPr>
          </a:p>
        </p:txBody>
      </p:sp>
      <p:sp>
        <p:nvSpPr>
          <p:cNvPr id="22" name="文本框 21"/>
          <p:cNvSpPr txBox="1"/>
          <p:nvPr/>
        </p:nvSpPr>
        <p:spPr>
          <a:xfrm>
            <a:off x="1361036" y="118438"/>
            <a:ext cx="980016" cy="369332"/>
          </a:xfrm>
          <a:prstGeom prst="rect">
            <a:avLst/>
          </a:prstGeom>
          <a:noFill/>
        </p:spPr>
        <p:txBody>
          <a:bodyPr wrap="square">
            <a:spAutoFit/>
          </a:bodyPr>
          <a:lstStyle/>
          <a:p>
            <a:r>
              <a:rPr lang="en-US" altLang="zh-CN" dirty="0">
                <a:solidFill>
                  <a:srgbClr val="4C8E00"/>
                </a:solidFill>
                <a:latin typeface="Consolas" panose="020B0609020204030204" pitchFamily="49" charset="0"/>
              </a:rPr>
              <a:t>has</a:t>
            </a:r>
            <a:r>
              <a:rPr lang="zh-CN" altLang="en-US" b="1" dirty="0">
                <a:solidFill>
                  <a:srgbClr val="4C8E00"/>
                </a:solidFill>
                <a:latin typeface="Consolas" panose="020B0609020204030204" pitchFamily="49" charset="0"/>
              </a:rPr>
              <a:t> </a:t>
            </a:r>
            <a:r>
              <a:rPr lang="en-US" altLang="zh-CN" b="1" dirty="0">
                <a:solidFill>
                  <a:srgbClr val="4C8E00"/>
                </a:solidFill>
                <a:latin typeface="Consolas" panose="020B0609020204030204" pitchFamily="49" charset="0"/>
              </a:rPr>
              <a:t>k</a:t>
            </a:r>
            <a:endParaRPr lang="zh-CN" altLang="en-US" b="1" dirty="0">
              <a:solidFill>
                <a:srgbClr val="4C8E00"/>
              </a:solidFill>
              <a:latin typeface="Consolas" panose="020B0609020204030204" pitchFamily="49" charset="0"/>
            </a:endParaRPr>
          </a:p>
        </p:txBody>
      </p:sp>
      <p:sp>
        <p:nvSpPr>
          <p:cNvPr id="23" name="文本框 22"/>
          <p:cNvSpPr txBox="1"/>
          <p:nvPr/>
        </p:nvSpPr>
        <p:spPr>
          <a:xfrm>
            <a:off x="6873977" y="88239"/>
            <a:ext cx="980016" cy="369332"/>
          </a:xfrm>
          <a:prstGeom prst="rect">
            <a:avLst/>
          </a:prstGeom>
          <a:noFill/>
        </p:spPr>
        <p:txBody>
          <a:bodyPr wrap="square">
            <a:spAutoFit/>
          </a:bodyPr>
          <a:lstStyle/>
          <a:p>
            <a:r>
              <a:rPr lang="en-US" altLang="zh-CN" dirty="0">
                <a:solidFill>
                  <a:srgbClr val="4C8E00"/>
                </a:solidFill>
                <a:latin typeface="Consolas" panose="020B0609020204030204" pitchFamily="49" charset="0"/>
              </a:rPr>
              <a:t>has</a:t>
            </a:r>
            <a:r>
              <a:rPr lang="zh-CN" altLang="en-US" b="1" dirty="0">
                <a:solidFill>
                  <a:srgbClr val="4C8E00"/>
                </a:solidFill>
                <a:latin typeface="Consolas" panose="020B0609020204030204" pitchFamily="49" charset="0"/>
              </a:rPr>
              <a:t> </a:t>
            </a:r>
            <a:r>
              <a:rPr lang="en-US" altLang="zh-CN" b="1" dirty="0">
                <a:solidFill>
                  <a:srgbClr val="4C8E00"/>
                </a:solidFill>
                <a:latin typeface="Consolas" panose="020B0609020204030204" pitchFamily="49" charset="0"/>
              </a:rPr>
              <a:t>k</a:t>
            </a:r>
            <a:endParaRPr lang="zh-CN" altLang="en-US" b="1" dirty="0">
              <a:solidFill>
                <a:srgbClr val="4C8E00"/>
              </a:solidFill>
              <a:latin typeface="Consolas" panose="020B0609020204030204" pitchFamily="49"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线连接符 4"/>
          <p:cNvCxnSpPr/>
          <p:nvPr/>
        </p:nvCxnSpPr>
        <p:spPr>
          <a:xfrm>
            <a:off x="1763688" y="1057300"/>
            <a:ext cx="0" cy="381642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69925" y="481236"/>
            <a:ext cx="1071127" cy="507831"/>
          </a:xfrm>
          <a:prstGeom prst="rect">
            <a:avLst/>
          </a:prstGeom>
        </p:spPr>
        <p:txBody>
          <a:bodyPr wrap="none">
            <a:spAutoFit/>
          </a:bodyPr>
          <a:lstStyle/>
          <a:p>
            <a:pPr algn="ctr"/>
            <a:r>
              <a:rPr kumimoji="1" lang="en-US" altLang="zh-CN" sz="2700" b="1" dirty="0">
                <a:latin typeface="等线" panose="02010600030101010101" charset="-122"/>
                <a:ea typeface="楷体" panose="02010609060101010101" charset="-122"/>
                <a:cs typeface="Myriad Pro Light SemiCond"/>
              </a:rPr>
              <a:t>Alice</a:t>
            </a:r>
            <a:r>
              <a:rPr lang="en-US" altLang="zh-CN" b="1" dirty="0">
                <a:latin typeface="Consolas" panose="020B0609020204030204" pitchFamily="49" charset="0"/>
              </a:rPr>
              <a:t> </a:t>
            </a:r>
            <a:endParaRPr lang="en-US" altLang="zh-CN" dirty="0">
              <a:effectLst/>
            </a:endParaRPr>
          </a:p>
        </p:txBody>
      </p:sp>
      <p:cxnSp>
        <p:nvCxnSpPr>
          <p:cNvPr id="10" name="直线连接符 9"/>
          <p:cNvCxnSpPr/>
          <p:nvPr/>
        </p:nvCxnSpPr>
        <p:spPr>
          <a:xfrm>
            <a:off x="7236296" y="1053999"/>
            <a:ext cx="0" cy="374771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873977" y="477935"/>
            <a:ext cx="808235" cy="507831"/>
          </a:xfrm>
          <a:prstGeom prst="rect">
            <a:avLst/>
          </a:prstGeom>
        </p:spPr>
        <p:txBody>
          <a:bodyPr wrap="none">
            <a:spAutoFit/>
          </a:bodyPr>
          <a:lstStyle/>
          <a:p>
            <a:pPr algn="ctr"/>
            <a:r>
              <a:rPr kumimoji="1" lang="en-US" altLang="zh-CN" sz="2700" b="1" dirty="0">
                <a:latin typeface="等线" panose="02010600030101010101" charset="-122"/>
                <a:ea typeface="楷体" panose="02010609060101010101" charset="-122"/>
                <a:cs typeface="Myriad Pro Light SemiCond"/>
              </a:rPr>
              <a:t>Bob</a:t>
            </a:r>
            <a:endParaRPr lang="en-US" altLang="zh-CN" dirty="0">
              <a:effectLst/>
            </a:endParaRPr>
          </a:p>
        </p:txBody>
      </p:sp>
      <p:sp>
        <p:nvSpPr>
          <p:cNvPr id="12" name="矩形 11"/>
          <p:cNvSpPr/>
          <p:nvPr/>
        </p:nvSpPr>
        <p:spPr>
          <a:xfrm>
            <a:off x="755576" y="1345332"/>
            <a:ext cx="2820003" cy="923330"/>
          </a:xfrm>
          <a:prstGeom prst="rect">
            <a:avLst/>
          </a:prstGeom>
          <a:solidFill>
            <a:schemeClr val="bg1"/>
          </a:solidFill>
        </p:spPr>
        <p:txBody>
          <a:bodyPr wrap="none">
            <a:spAutoFit/>
          </a:bodyPr>
          <a:lstStyle/>
          <a:p>
            <a:pPr>
              <a:lnSpc>
                <a:spcPct val="150000"/>
              </a:lnSpc>
            </a:pPr>
            <a:r>
              <a:rPr lang="en-US" altLang="zh-CN" b="1" dirty="0" err="1">
                <a:solidFill>
                  <a:srgbClr val="0093FF"/>
                </a:solidFill>
                <a:latin typeface="Consolas" panose="020B0609020204030204" pitchFamily="49" charset="0"/>
              </a:rPr>
              <a:t>c</a:t>
            </a:r>
            <a:r>
              <a:rPr lang="en-US" altLang="zh-CN" b="1" dirty="0">
                <a:solidFill>
                  <a:srgbClr val="0093FF"/>
                </a:solidFill>
                <a:latin typeface="Consolas" panose="020B0609020204030204" pitchFamily="49" charset="0"/>
              </a:rPr>
              <a:t> </a:t>
            </a:r>
            <a:r>
              <a:rPr lang="en-US" altLang="zh-CN" b="1" dirty="0">
                <a:latin typeface="Consolas" panose="020B0609020204030204" pitchFamily="49" charset="0"/>
              </a:rPr>
              <a:t>= </a:t>
            </a:r>
            <a:r>
              <a:rPr lang="en-US" altLang="zh-CN" b="1" dirty="0" err="1">
                <a:latin typeface="Consolas" panose="020B0609020204030204" pitchFamily="49" charset="0"/>
              </a:rPr>
              <a:t>encrypt</a:t>
            </a:r>
            <a:r>
              <a:rPr lang="en-US" altLang="zh-CN" b="1" dirty="0">
                <a:latin typeface="Consolas" panose="020B0609020204030204" pitchFamily="49" charset="0"/>
              </a:rPr>
              <a:t>(</a:t>
            </a:r>
            <a:r>
              <a:rPr lang="en-US" altLang="zh-CN" b="1" dirty="0" err="1">
                <a:solidFill>
                  <a:srgbClr val="4C8E00"/>
                </a:solidFill>
                <a:latin typeface="Consolas" panose="020B0609020204030204" pitchFamily="49" charset="0"/>
              </a:rPr>
              <a:t>k</a:t>
            </a:r>
            <a:r>
              <a:rPr lang="en-US" altLang="zh-CN" b="1" dirty="0">
                <a:latin typeface="Consolas" panose="020B0609020204030204" pitchFamily="49" charset="0"/>
              </a:rPr>
              <a:t>, </a:t>
            </a:r>
            <a:r>
              <a:rPr lang="en-US" altLang="zh-CN" b="1" dirty="0" err="1">
                <a:solidFill>
                  <a:srgbClr val="FF7C77"/>
                </a:solidFill>
                <a:latin typeface="Consolas" panose="020B0609020204030204" pitchFamily="49" charset="0"/>
              </a:rPr>
              <a:t>m</a:t>
            </a:r>
            <a:r>
              <a:rPr lang="zh-CN" altLang="en-US" b="1" dirty="0">
                <a:solidFill>
                  <a:srgbClr val="FF7C77"/>
                </a:solidFill>
                <a:latin typeface="Consolas" panose="020B0609020204030204" pitchFamily="49" charset="0"/>
              </a:rPr>
              <a:t> </a:t>
            </a:r>
            <a:r>
              <a:rPr lang="en-US" altLang="zh-CN" b="1" dirty="0">
                <a:latin typeface="Consolas" panose="020B0609020204030204" pitchFamily="49" charset="0"/>
              </a:rPr>
              <a:t>|</a:t>
            </a:r>
            <a:r>
              <a:rPr lang="zh-CN" altLang="en-US" b="1" dirty="0">
                <a:solidFill>
                  <a:srgbClr val="FF7C77"/>
                </a:solidFill>
                <a:latin typeface="Consolas" panose="020B0609020204030204" pitchFamily="49" charset="0"/>
              </a:rPr>
              <a:t> </a:t>
            </a:r>
            <a:r>
              <a:rPr lang="en-US" altLang="zh-CN" b="1" dirty="0" err="1">
                <a:solidFill>
                  <a:schemeClr val="accent1"/>
                </a:solidFill>
                <a:latin typeface="Consolas" panose="020B0609020204030204" pitchFamily="49" charset="0"/>
              </a:rPr>
              <a:t>seq</a:t>
            </a:r>
            <a:r>
              <a:rPr lang="en-US" altLang="zh-CN" b="1" dirty="0">
                <a:latin typeface="Consolas" panose="020B0609020204030204" pitchFamily="49" charset="0"/>
              </a:rPr>
              <a:t>) </a:t>
            </a:r>
            <a:endParaRPr lang="zh-CN" altLang="en-US" b="1" dirty="0">
              <a:latin typeface="Consolas" panose="020B0609020204030204" pitchFamily="49" charset="0"/>
            </a:endParaRPr>
          </a:p>
          <a:p>
            <a:pPr>
              <a:lnSpc>
                <a:spcPct val="150000"/>
              </a:lnSpc>
            </a:pPr>
            <a:r>
              <a:rPr lang="en-US" altLang="zh-CN" b="1" dirty="0" err="1">
                <a:solidFill>
                  <a:srgbClr val="9335FF"/>
                </a:solidFill>
                <a:latin typeface="Consolas" panose="020B0609020204030204" pitchFamily="49" charset="0"/>
              </a:rPr>
              <a:t>h</a:t>
            </a:r>
            <a:r>
              <a:rPr lang="en-US" altLang="zh-CN" b="1" dirty="0">
                <a:solidFill>
                  <a:srgbClr val="9335FF"/>
                </a:solidFill>
                <a:latin typeface="Consolas" panose="020B0609020204030204" pitchFamily="49" charset="0"/>
              </a:rPr>
              <a:t> </a:t>
            </a:r>
            <a:r>
              <a:rPr lang="en-US" altLang="zh-CN" b="1" dirty="0">
                <a:latin typeface="Consolas" panose="020B0609020204030204" pitchFamily="49" charset="0"/>
              </a:rPr>
              <a:t>= MAC(</a:t>
            </a:r>
            <a:r>
              <a:rPr lang="en-US" altLang="zh-CN" b="1" dirty="0" err="1">
                <a:solidFill>
                  <a:srgbClr val="4C8E00"/>
                </a:solidFill>
                <a:latin typeface="Consolas" panose="020B0609020204030204" pitchFamily="49" charset="0"/>
              </a:rPr>
              <a:t>k</a:t>
            </a:r>
            <a:r>
              <a:rPr lang="en-US" altLang="zh-CN" b="1" dirty="0">
                <a:latin typeface="Consolas" panose="020B0609020204030204" pitchFamily="49" charset="0"/>
              </a:rPr>
              <a:t>, </a:t>
            </a:r>
            <a:r>
              <a:rPr lang="en-US" altLang="zh-CN" b="1" dirty="0" err="1">
                <a:solidFill>
                  <a:srgbClr val="FF7C77"/>
                </a:solidFill>
                <a:latin typeface="Consolas" panose="020B0609020204030204" pitchFamily="49" charset="0"/>
              </a:rPr>
              <a:t>m</a:t>
            </a:r>
            <a:r>
              <a:rPr lang="zh-CN" altLang="en-US" b="1" dirty="0">
                <a:solidFill>
                  <a:srgbClr val="FF7C77"/>
                </a:solidFill>
                <a:latin typeface="Consolas" panose="020B0609020204030204" pitchFamily="49" charset="0"/>
              </a:rPr>
              <a:t> </a:t>
            </a:r>
            <a:r>
              <a:rPr lang="en-US" altLang="zh-CN" b="1" dirty="0">
                <a:latin typeface="Consolas" panose="020B0609020204030204" pitchFamily="49" charset="0"/>
              </a:rPr>
              <a:t>|</a:t>
            </a:r>
            <a:r>
              <a:rPr lang="zh-CN" altLang="en-US" b="1" dirty="0">
                <a:solidFill>
                  <a:srgbClr val="FF7C77"/>
                </a:solidFill>
                <a:latin typeface="Consolas" panose="020B0609020204030204" pitchFamily="49" charset="0"/>
              </a:rPr>
              <a:t> </a:t>
            </a:r>
            <a:r>
              <a:rPr lang="en-US" altLang="zh-CN" b="1" dirty="0" err="1">
                <a:solidFill>
                  <a:schemeClr val="accent1"/>
                </a:solidFill>
                <a:latin typeface="Consolas" panose="020B0609020204030204" pitchFamily="49" charset="0"/>
              </a:rPr>
              <a:t>seq</a:t>
            </a:r>
            <a:r>
              <a:rPr lang="en-US" altLang="zh-CN" b="1" dirty="0">
                <a:latin typeface="Consolas" panose="020B0609020204030204" pitchFamily="49" charset="0"/>
              </a:rPr>
              <a:t>) </a:t>
            </a:r>
            <a:endParaRPr lang="en-US" altLang="zh-CN" dirty="0">
              <a:effectLst/>
            </a:endParaRPr>
          </a:p>
        </p:txBody>
      </p:sp>
      <p:cxnSp>
        <p:nvCxnSpPr>
          <p:cNvPr id="16" name="直线箭头连接符 15"/>
          <p:cNvCxnSpPr/>
          <p:nvPr/>
        </p:nvCxnSpPr>
        <p:spPr>
          <a:xfrm>
            <a:off x="1805487" y="2425452"/>
            <a:ext cx="5358801"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49870" y="2137420"/>
            <a:ext cx="755335" cy="507831"/>
          </a:xfrm>
          <a:prstGeom prst="rect">
            <a:avLst/>
          </a:prstGeom>
          <a:solidFill>
            <a:schemeClr val="bg1"/>
          </a:solidFill>
          <a:ln w="28575">
            <a:solidFill>
              <a:schemeClr val="tx1"/>
            </a:solidFill>
          </a:ln>
        </p:spPr>
        <p:txBody>
          <a:bodyPr wrap="none">
            <a:spAutoFit/>
          </a:bodyPr>
          <a:lstStyle/>
          <a:p>
            <a:pPr>
              <a:lnSpc>
                <a:spcPct val="150000"/>
              </a:lnSpc>
            </a:pPr>
            <a:r>
              <a:rPr lang="en-US" altLang="zh-CN" b="1" dirty="0" err="1">
                <a:solidFill>
                  <a:srgbClr val="0093FF"/>
                </a:solidFill>
                <a:latin typeface="Consolas" panose="020B0609020204030204" pitchFamily="49" charset="0"/>
              </a:rPr>
              <a:t>c</a:t>
            </a:r>
            <a:r>
              <a:rPr lang="en-US" altLang="zh-CN" b="1" dirty="0">
                <a:solidFill>
                  <a:srgbClr val="0093FF"/>
                </a:solidFill>
                <a:latin typeface="Consolas" panose="020B0609020204030204" pitchFamily="49" charset="0"/>
              </a:rPr>
              <a:t> </a:t>
            </a:r>
            <a:r>
              <a:rPr lang="en-US" altLang="zh-CN" b="1" dirty="0">
                <a:latin typeface="Consolas" panose="020B0609020204030204" pitchFamily="49" charset="0"/>
              </a:rPr>
              <a:t>|</a:t>
            </a:r>
            <a:r>
              <a:rPr lang="zh-CN" altLang="en-US" b="1" dirty="0">
                <a:latin typeface="Consolas" panose="020B0609020204030204" pitchFamily="49" charset="0"/>
              </a:rPr>
              <a:t> </a:t>
            </a:r>
            <a:r>
              <a:rPr lang="en-US" altLang="zh-CN" b="1" dirty="0" err="1">
                <a:solidFill>
                  <a:srgbClr val="9335FF"/>
                </a:solidFill>
                <a:latin typeface="Consolas" panose="020B0609020204030204" pitchFamily="49" charset="0"/>
              </a:rPr>
              <a:t>h</a:t>
            </a:r>
            <a:endParaRPr lang="en-US" altLang="zh-CN" dirty="0">
              <a:effectLst/>
            </a:endParaRPr>
          </a:p>
        </p:txBody>
      </p:sp>
      <p:sp>
        <p:nvSpPr>
          <p:cNvPr id="19" name="矩形 18"/>
          <p:cNvSpPr/>
          <p:nvPr/>
        </p:nvSpPr>
        <p:spPr>
          <a:xfrm>
            <a:off x="6228184" y="2857500"/>
            <a:ext cx="3147015" cy="923330"/>
          </a:xfrm>
          <a:prstGeom prst="rect">
            <a:avLst/>
          </a:prstGeom>
          <a:solidFill>
            <a:schemeClr val="bg1"/>
          </a:solidFill>
        </p:spPr>
        <p:txBody>
          <a:bodyPr wrap="none">
            <a:spAutoFit/>
          </a:bodyPr>
          <a:lstStyle/>
          <a:p>
            <a:pPr>
              <a:lnSpc>
                <a:spcPct val="150000"/>
              </a:lnSpc>
            </a:pPr>
            <a:r>
              <a:rPr lang="en-US" altLang="zh-CN" b="1" dirty="0" err="1">
                <a:solidFill>
                  <a:srgbClr val="FF7C77"/>
                </a:solidFill>
                <a:latin typeface="Consolas" panose="020B0609020204030204" pitchFamily="49" charset="0"/>
              </a:rPr>
              <a:t>m</a:t>
            </a:r>
            <a:r>
              <a:rPr lang="zh-CN" altLang="en-US" b="1" dirty="0">
                <a:solidFill>
                  <a:srgbClr val="FF7C77"/>
                </a:solidFill>
                <a:latin typeface="Consolas" panose="020B0609020204030204" pitchFamily="49" charset="0"/>
              </a:rPr>
              <a:t> </a:t>
            </a:r>
            <a:r>
              <a:rPr lang="en-US" altLang="zh-CN" b="1" dirty="0">
                <a:latin typeface="Consolas" panose="020B0609020204030204" pitchFamily="49" charset="0"/>
              </a:rPr>
              <a:t>|</a:t>
            </a:r>
            <a:r>
              <a:rPr lang="zh-CN" altLang="en-US" b="1" dirty="0">
                <a:solidFill>
                  <a:srgbClr val="FF7C77"/>
                </a:solidFill>
                <a:latin typeface="Consolas" panose="020B0609020204030204" pitchFamily="49" charset="0"/>
              </a:rPr>
              <a:t> </a:t>
            </a:r>
            <a:r>
              <a:rPr lang="en-US" altLang="zh-CN" b="1" dirty="0" err="1">
                <a:solidFill>
                  <a:schemeClr val="accent1"/>
                </a:solidFill>
                <a:latin typeface="Consolas" panose="020B0609020204030204" pitchFamily="49" charset="0"/>
              </a:rPr>
              <a:t>seq</a:t>
            </a:r>
            <a:r>
              <a:rPr lang="en-US" altLang="zh-CN" b="1" dirty="0">
                <a:solidFill>
                  <a:srgbClr val="FF7C77"/>
                </a:solidFill>
                <a:latin typeface="Consolas" panose="020B0609020204030204" pitchFamily="49" charset="0"/>
              </a:rPr>
              <a:t> </a:t>
            </a:r>
            <a:r>
              <a:rPr lang="en-US" altLang="zh-CN" b="1" dirty="0">
                <a:latin typeface="Consolas" panose="020B0609020204030204" pitchFamily="49" charset="0"/>
              </a:rPr>
              <a:t>= </a:t>
            </a:r>
            <a:r>
              <a:rPr lang="en-US" altLang="zh-CN" b="1" dirty="0" err="1">
                <a:latin typeface="Consolas" panose="020B0609020204030204" pitchFamily="49" charset="0"/>
              </a:rPr>
              <a:t>decrypt</a:t>
            </a:r>
            <a:r>
              <a:rPr lang="en-US" altLang="zh-CN" b="1" dirty="0">
                <a:latin typeface="Consolas" panose="020B0609020204030204" pitchFamily="49" charset="0"/>
              </a:rPr>
              <a:t>(</a:t>
            </a:r>
            <a:r>
              <a:rPr lang="en-US" altLang="zh-CN" b="1" dirty="0" err="1">
                <a:solidFill>
                  <a:srgbClr val="008E4F"/>
                </a:solidFill>
                <a:latin typeface="Consolas" panose="020B0609020204030204" pitchFamily="49" charset="0"/>
              </a:rPr>
              <a:t>k</a:t>
            </a:r>
            <a:r>
              <a:rPr lang="en-US" altLang="zh-CN" b="1" dirty="0">
                <a:latin typeface="Consolas" panose="020B0609020204030204" pitchFamily="49" charset="0"/>
              </a:rPr>
              <a:t>, </a:t>
            </a:r>
            <a:r>
              <a:rPr lang="en-US" altLang="zh-CN" b="1" dirty="0" err="1">
                <a:solidFill>
                  <a:srgbClr val="0093FF"/>
                </a:solidFill>
                <a:latin typeface="Consolas" panose="020B0609020204030204" pitchFamily="49" charset="0"/>
              </a:rPr>
              <a:t>c</a:t>
            </a:r>
            <a:r>
              <a:rPr lang="en-US" altLang="zh-CN" b="1" dirty="0">
                <a:latin typeface="Consolas" panose="020B0609020204030204" pitchFamily="49" charset="0"/>
              </a:rPr>
              <a:t>) </a:t>
            </a:r>
            <a:endParaRPr lang="zh-CN" altLang="en-US" b="1" dirty="0">
              <a:latin typeface="Consolas" panose="020B0609020204030204" pitchFamily="49" charset="0"/>
            </a:endParaRPr>
          </a:p>
          <a:p>
            <a:pPr>
              <a:lnSpc>
                <a:spcPct val="150000"/>
              </a:lnSpc>
            </a:pPr>
            <a:r>
              <a:rPr lang="en-US" altLang="zh-CN" b="1" dirty="0">
                <a:latin typeface="Consolas" panose="020B0609020204030204" pitchFamily="49" charset="0"/>
              </a:rPr>
              <a:t>MAC(</a:t>
            </a:r>
            <a:r>
              <a:rPr lang="en-US" altLang="zh-CN" b="1" dirty="0" err="1">
                <a:solidFill>
                  <a:srgbClr val="008E00"/>
                </a:solidFill>
                <a:latin typeface="Consolas" panose="020B0609020204030204" pitchFamily="49" charset="0"/>
              </a:rPr>
              <a:t>k</a:t>
            </a:r>
            <a:r>
              <a:rPr lang="en-US" altLang="zh-CN" b="1" dirty="0">
                <a:latin typeface="Consolas" panose="020B0609020204030204" pitchFamily="49" charset="0"/>
              </a:rPr>
              <a:t>, </a:t>
            </a:r>
            <a:r>
              <a:rPr lang="en-US" altLang="zh-CN" b="1" dirty="0" err="1">
                <a:solidFill>
                  <a:srgbClr val="FF7C77"/>
                </a:solidFill>
                <a:latin typeface="Consolas" panose="020B0609020204030204" pitchFamily="49" charset="0"/>
              </a:rPr>
              <a:t>m</a:t>
            </a:r>
            <a:r>
              <a:rPr lang="en-US" altLang="zh-CN" b="1" dirty="0">
                <a:latin typeface="Consolas" panose="020B0609020204030204" pitchFamily="49" charset="0"/>
              </a:rPr>
              <a:t> |</a:t>
            </a:r>
            <a:r>
              <a:rPr lang="zh-CN" altLang="en-US" b="1" dirty="0">
                <a:solidFill>
                  <a:srgbClr val="FF7C77"/>
                </a:solidFill>
                <a:latin typeface="Consolas" panose="020B0609020204030204" pitchFamily="49" charset="0"/>
              </a:rPr>
              <a:t> </a:t>
            </a:r>
            <a:r>
              <a:rPr lang="en-US" altLang="zh-CN" b="1" dirty="0" err="1">
                <a:solidFill>
                  <a:schemeClr val="accent1"/>
                </a:solidFill>
                <a:latin typeface="Consolas" panose="020B0609020204030204" pitchFamily="49" charset="0"/>
              </a:rPr>
              <a:t>seq</a:t>
            </a:r>
            <a:r>
              <a:rPr lang="en-US" altLang="zh-CN" b="1" dirty="0">
                <a:latin typeface="Consolas" panose="020B0609020204030204" pitchFamily="49" charset="0"/>
              </a:rPr>
              <a:t>) == </a:t>
            </a:r>
            <a:r>
              <a:rPr lang="en-US" altLang="zh-CN" b="1" dirty="0" err="1">
                <a:solidFill>
                  <a:srgbClr val="9335FF"/>
                </a:solidFill>
                <a:latin typeface="Consolas" panose="020B0609020204030204" pitchFamily="49" charset="0"/>
              </a:rPr>
              <a:t>h</a:t>
            </a:r>
            <a:r>
              <a:rPr lang="en-US" altLang="zh-CN" b="1" dirty="0">
                <a:solidFill>
                  <a:srgbClr val="9335FF"/>
                </a:solidFill>
                <a:latin typeface="Consolas" panose="020B0609020204030204" pitchFamily="49" charset="0"/>
              </a:rPr>
              <a:t> </a:t>
            </a:r>
            <a:r>
              <a:rPr lang="en-US" altLang="zh-CN" b="1" dirty="0">
                <a:latin typeface="Consolas" panose="020B0609020204030204" pitchFamily="49" charset="0"/>
              </a:rPr>
              <a:t>?</a:t>
            </a:r>
            <a:r>
              <a:rPr lang="en-US" altLang="zh-CN" b="1" dirty="0">
                <a:latin typeface="Consolas" panose="020B0609020204030204" pitchFamily="49" charset="0"/>
              </a:rPr>
              <a:t> </a:t>
            </a:r>
            <a:endParaRPr lang="en-US" altLang="zh-CN" dirty="0">
              <a:effectLst/>
            </a:endParaRPr>
          </a:p>
        </p:txBody>
      </p:sp>
      <p:sp>
        <p:nvSpPr>
          <p:cNvPr id="13" name="文本框 12"/>
          <p:cNvSpPr txBox="1"/>
          <p:nvPr/>
        </p:nvSpPr>
        <p:spPr>
          <a:xfrm>
            <a:off x="1361036" y="118438"/>
            <a:ext cx="980016" cy="369332"/>
          </a:xfrm>
          <a:prstGeom prst="rect">
            <a:avLst/>
          </a:prstGeom>
          <a:noFill/>
        </p:spPr>
        <p:txBody>
          <a:bodyPr wrap="square">
            <a:spAutoFit/>
          </a:bodyPr>
          <a:lstStyle/>
          <a:p>
            <a:r>
              <a:rPr lang="en-US" altLang="zh-CN" dirty="0">
                <a:solidFill>
                  <a:srgbClr val="4C8E00"/>
                </a:solidFill>
                <a:latin typeface="Consolas" panose="020B0609020204030204" pitchFamily="49" charset="0"/>
              </a:rPr>
              <a:t>has</a:t>
            </a:r>
            <a:r>
              <a:rPr lang="zh-CN" altLang="en-US" b="1" dirty="0">
                <a:solidFill>
                  <a:srgbClr val="4C8E00"/>
                </a:solidFill>
                <a:latin typeface="Consolas" panose="020B0609020204030204" pitchFamily="49" charset="0"/>
              </a:rPr>
              <a:t> </a:t>
            </a:r>
            <a:r>
              <a:rPr lang="en-US" altLang="zh-CN" b="1" dirty="0">
                <a:solidFill>
                  <a:srgbClr val="4C8E00"/>
                </a:solidFill>
                <a:latin typeface="Consolas" panose="020B0609020204030204" pitchFamily="49" charset="0"/>
              </a:rPr>
              <a:t>k</a:t>
            </a:r>
            <a:endParaRPr lang="zh-CN" altLang="en-US" b="1" dirty="0">
              <a:solidFill>
                <a:srgbClr val="4C8E00"/>
              </a:solidFill>
              <a:latin typeface="Consolas" panose="020B0609020204030204" pitchFamily="49" charset="0"/>
            </a:endParaRPr>
          </a:p>
        </p:txBody>
      </p:sp>
      <p:sp>
        <p:nvSpPr>
          <p:cNvPr id="14" name="文本框 13"/>
          <p:cNvSpPr txBox="1"/>
          <p:nvPr/>
        </p:nvSpPr>
        <p:spPr>
          <a:xfrm>
            <a:off x="6873977" y="88239"/>
            <a:ext cx="980016" cy="369332"/>
          </a:xfrm>
          <a:prstGeom prst="rect">
            <a:avLst/>
          </a:prstGeom>
          <a:noFill/>
        </p:spPr>
        <p:txBody>
          <a:bodyPr wrap="square">
            <a:spAutoFit/>
          </a:bodyPr>
          <a:lstStyle/>
          <a:p>
            <a:r>
              <a:rPr lang="en-US" altLang="zh-CN" dirty="0">
                <a:solidFill>
                  <a:srgbClr val="4C8E00"/>
                </a:solidFill>
                <a:latin typeface="Consolas" panose="020B0609020204030204" pitchFamily="49" charset="0"/>
              </a:rPr>
              <a:t>has</a:t>
            </a:r>
            <a:r>
              <a:rPr lang="zh-CN" altLang="en-US" b="1" dirty="0">
                <a:solidFill>
                  <a:srgbClr val="4C8E00"/>
                </a:solidFill>
                <a:latin typeface="Consolas" panose="020B0609020204030204" pitchFamily="49" charset="0"/>
              </a:rPr>
              <a:t> </a:t>
            </a:r>
            <a:r>
              <a:rPr lang="en-US" altLang="zh-CN" b="1" dirty="0">
                <a:solidFill>
                  <a:srgbClr val="4C8E00"/>
                </a:solidFill>
                <a:latin typeface="Consolas" panose="020B0609020204030204" pitchFamily="49" charset="0"/>
              </a:rPr>
              <a:t>k</a:t>
            </a:r>
            <a:endParaRPr lang="zh-CN" altLang="en-US" b="1" dirty="0">
              <a:solidFill>
                <a:srgbClr val="4C8E00"/>
              </a:solidFill>
              <a:latin typeface="Consolas" panose="020B0609020204030204" pitchFamily="49"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线连接符 4"/>
          <p:cNvCxnSpPr/>
          <p:nvPr/>
        </p:nvCxnSpPr>
        <p:spPr>
          <a:xfrm>
            <a:off x="1763688" y="1057300"/>
            <a:ext cx="0" cy="3238326"/>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69925" y="481236"/>
            <a:ext cx="1071127" cy="507831"/>
          </a:xfrm>
          <a:prstGeom prst="rect">
            <a:avLst/>
          </a:prstGeom>
        </p:spPr>
        <p:txBody>
          <a:bodyPr wrap="none">
            <a:spAutoFit/>
          </a:bodyPr>
          <a:lstStyle/>
          <a:p>
            <a:pPr algn="ctr"/>
            <a:r>
              <a:rPr kumimoji="1" lang="en-US" altLang="zh-CN" sz="2700" b="1" dirty="0">
                <a:latin typeface="等线" panose="02010600030101010101" charset="-122"/>
                <a:ea typeface="楷体" panose="02010609060101010101" charset="-122"/>
                <a:cs typeface="Myriad Pro Light SemiCond"/>
              </a:rPr>
              <a:t>Alice</a:t>
            </a:r>
            <a:r>
              <a:rPr lang="en-US" altLang="zh-CN" b="1" dirty="0">
                <a:latin typeface="Consolas" panose="020B0609020204030204" pitchFamily="49" charset="0"/>
              </a:rPr>
              <a:t> </a:t>
            </a:r>
            <a:endParaRPr lang="en-US" altLang="zh-CN" dirty="0">
              <a:effectLst/>
            </a:endParaRPr>
          </a:p>
        </p:txBody>
      </p:sp>
      <p:cxnSp>
        <p:nvCxnSpPr>
          <p:cNvPr id="10" name="直线连接符 9"/>
          <p:cNvCxnSpPr/>
          <p:nvPr/>
        </p:nvCxnSpPr>
        <p:spPr>
          <a:xfrm>
            <a:off x="7236296" y="1053999"/>
            <a:ext cx="0" cy="374771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873977" y="477935"/>
            <a:ext cx="808235" cy="507831"/>
          </a:xfrm>
          <a:prstGeom prst="rect">
            <a:avLst/>
          </a:prstGeom>
        </p:spPr>
        <p:txBody>
          <a:bodyPr wrap="none">
            <a:spAutoFit/>
          </a:bodyPr>
          <a:lstStyle/>
          <a:p>
            <a:pPr algn="ctr"/>
            <a:r>
              <a:rPr kumimoji="1" lang="en-US" altLang="zh-CN" sz="2700" b="1" dirty="0">
                <a:latin typeface="等线" panose="02010600030101010101" charset="-122"/>
                <a:ea typeface="楷体" panose="02010609060101010101" charset="-122"/>
                <a:cs typeface="Myriad Pro Light SemiCond"/>
              </a:rPr>
              <a:t>Bob</a:t>
            </a:r>
            <a:endParaRPr lang="en-US" altLang="zh-CN" dirty="0">
              <a:effectLst/>
            </a:endParaRPr>
          </a:p>
        </p:txBody>
      </p:sp>
      <p:sp>
        <p:nvSpPr>
          <p:cNvPr id="12" name="矩形 11"/>
          <p:cNvSpPr/>
          <p:nvPr/>
        </p:nvSpPr>
        <p:spPr>
          <a:xfrm>
            <a:off x="755576" y="1345332"/>
            <a:ext cx="2820003" cy="923330"/>
          </a:xfrm>
          <a:prstGeom prst="rect">
            <a:avLst/>
          </a:prstGeom>
          <a:solidFill>
            <a:schemeClr val="bg1"/>
          </a:solidFill>
        </p:spPr>
        <p:txBody>
          <a:bodyPr wrap="none">
            <a:spAutoFit/>
          </a:bodyPr>
          <a:lstStyle/>
          <a:p>
            <a:pPr>
              <a:lnSpc>
                <a:spcPct val="150000"/>
              </a:lnSpc>
            </a:pPr>
            <a:r>
              <a:rPr lang="en-US" altLang="zh-CN" b="1" dirty="0" err="1">
                <a:solidFill>
                  <a:srgbClr val="0093FF"/>
                </a:solidFill>
                <a:latin typeface="Consolas" panose="020B0609020204030204" pitchFamily="49" charset="0"/>
              </a:rPr>
              <a:t>c</a:t>
            </a:r>
            <a:r>
              <a:rPr lang="en-US" altLang="zh-CN" b="1" dirty="0">
                <a:solidFill>
                  <a:srgbClr val="0093FF"/>
                </a:solidFill>
                <a:latin typeface="Consolas" panose="020B0609020204030204" pitchFamily="49" charset="0"/>
              </a:rPr>
              <a:t> </a:t>
            </a:r>
            <a:r>
              <a:rPr lang="en-US" altLang="zh-CN" b="1" dirty="0">
                <a:latin typeface="Consolas" panose="020B0609020204030204" pitchFamily="49" charset="0"/>
              </a:rPr>
              <a:t>= </a:t>
            </a:r>
            <a:r>
              <a:rPr lang="en-US" altLang="zh-CN" b="1" dirty="0" err="1">
                <a:latin typeface="Consolas" panose="020B0609020204030204" pitchFamily="49" charset="0"/>
              </a:rPr>
              <a:t>encrypt</a:t>
            </a:r>
            <a:r>
              <a:rPr lang="en-US" altLang="zh-CN" b="1" dirty="0">
                <a:latin typeface="Consolas" panose="020B0609020204030204" pitchFamily="49" charset="0"/>
              </a:rPr>
              <a:t>(</a:t>
            </a:r>
            <a:r>
              <a:rPr lang="en-US" altLang="zh-CN" b="1" dirty="0" err="1">
                <a:solidFill>
                  <a:srgbClr val="4C8E00"/>
                </a:solidFill>
                <a:latin typeface="Consolas" panose="020B0609020204030204" pitchFamily="49" charset="0"/>
              </a:rPr>
              <a:t>k</a:t>
            </a:r>
            <a:r>
              <a:rPr lang="en-US" altLang="zh-CN" b="1" dirty="0">
                <a:latin typeface="Consolas" panose="020B0609020204030204" pitchFamily="49" charset="0"/>
              </a:rPr>
              <a:t>, </a:t>
            </a:r>
            <a:r>
              <a:rPr lang="en-US" altLang="zh-CN" b="1" dirty="0" err="1">
                <a:solidFill>
                  <a:srgbClr val="FF7C77"/>
                </a:solidFill>
                <a:latin typeface="Consolas" panose="020B0609020204030204" pitchFamily="49" charset="0"/>
              </a:rPr>
              <a:t>m</a:t>
            </a:r>
            <a:r>
              <a:rPr lang="zh-CN" altLang="en-US" b="1" dirty="0">
                <a:solidFill>
                  <a:srgbClr val="FF7C77"/>
                </a:solidFill>
                <a:latin typeface="Consolas" panose="020B0609020204030204" pitchFamily="49" charset="0"/>
              </a:rPr>
              <a:t> </a:t>
            </a:r>
            <a:r>
              <a:rPr lang="en-US" altLang="zh-CN" b="1" dirty="0">
                <a:latin typeface="Consolas" panose="020B0609020204030204" pitchFamily="49" charset="0"/>
              </a:rPr>
              <a:t>|</a:t>
            </a:r>
            <a:r>
              <a:rPr lang="zh-CN" altLang="en-US" b="1" dirty="0">
                <a:solidFill>
                  <a:srgbClr val="FF7C77"/>
                </a:solidFill>
                <a:latin typeface="Consolas" panose="020B0609020204030204" pitchFamily="49" charset="0"/>
              </a:rPr>
              <a:t> </a:t>
            </a:r>
            <a:r>
              <a:rPr lang="en-US" altLang="zh-CN" b="1" dirty="0" err="1">
                <a:solidFill>
                  <a:schemeClr val="accent1"/>
                </a:solidFill>
                <a:latin typeface="Consolas" panose="020B0609020204030204" pitchFamily="49" charset="0"/>
              </a:rPr>
              <a:t>seq</a:t>
            </a:r>
            <a:r>
              <a:rPr lang="en-US" altLang="zh-CN" b="1" dirty="0">
                <a:latin typeface="Consolas" panose="020B0609020204030204" pitchFamily="49" charset="0"/>
              </a:rPr>
              <a:t>) </a:t>
            </a:r>
            <a:endParaRPr lang="zh-CN" altLang="en-US" b="1" dirty="0">
              <a:latin typeface="Consolas" panose="020B0609020204030204" pitchFamily="49" charset="0"/>
            </a:endParaRPr>
          </a:p>
          <a:p>
            <a:pPr>
              <a:lnSpc>
                <a:spcPct val="150000"/>
              </a:lnSpc>
            </a:pPr>
            <a:r>
              <a:rPr lang="en-US" altLang="zh-CN" b="1" dirty="0" err="1">
                <a:solidFill>
                  <a:srgbClr val="9335FF"/>
                </a:solidFill>
                <a:latin typeface="Consolas" panose="020B0609020204030204" pitchFamily="49" charset="0"/>
              </a:rPr>
              <a:t>h</a:t>
            </a:r>
            <a:r>
              <a:rPr lang="en-US" altLang="zh-CN" b="1" dirty="0">
                <a:solidFill>
                  <a:srgbClr val="9335FF"/>
                </a:solidFill>
                <a:latin typeface="Consolas" panose="020B0609020204030204" pitchFamily="49" charset="0"/>
              </a:rPr>
              <a:t> </a:t>
            </a:r>
            <a:r>
              <a:rPr lang="en-US" altLang="zh-CN" b="1" dirty="0">
                <a:latin typeface="Consolas" panose="020B0609020204030204" pitchFamily="49" charset="0"/>
              </a:rPr>
              <a:t>= MAC(</a:t>
            </a:r>
            <a:r>
              <a:rPr lang="en-US" altLang="zh-CN" b="1" dirty="0" err="1">
                <a:solidFill>
                  <a:srgbClr val="4C8E00"/>
                </a:solidFill>
                <a:latin typeface="Consolas" panose="020B0609020204030204" pitchFamily="49" charset="0"/>
              </a:rPr>
              <a:t>k</a:t>
            </a:r>
            <a:r>
              <a:rPr lang="en-US" altLang="zh-CN" b="1" dirty="0">
                <a:latin typeface="Consolas" panose="020B0609020204030204" pitchFamily="49" charset="0"/>
              </a:rPr>
              <a:t>, </a:t>
            </a:r>
            <a:r>
              <a:rPr lang="en-US" altLang="zh-CN" b="1" dirty="0" err="1">
                <a:solidFill>
                  <a:srgbClr val="FF7C77"/>
                </a:solidFill>
                <a:latin typeface="Consolas" panose="020B0609020204030204" pitchFamily="49" charset="0"/>
              </a:rPr>
              <a:t>m</a:t>
            </a:r>
            <a:r>
              <a:rPr lang="zh-CN" altLang="en-US" b="1" dirty="0">
                <a:solidFill>
                  <a:srgbClr val="FF7C77"/>
                </a:solidFill>
                <a:latin typeface="Consolas" panose="020B0609020204030204" pitchFamily="49" charset="0"/>
              </a:rPr>
              <a:t> </a:t>
            </a:r>
            <a:r>
              <a:rPr lang="en-US" altLang="zh-CN" b="1" dirty="0">
                <a:latin typeface="Consolas" panose="020B0609020204030204" pitchFamily="49" charset="0"/>
              </a:rPr>
              <a:t>|</a:t>
            </a:r>
            <a:r>
              <a:rPr lang="zh-CN" altLang="en-US" b="1" dirty="0">
                <a:solidFill>
                  <a:srgbClr val="FF7C77"/>
                </a:solidFill>
                <a:latin typeface="Consolas" panose="020B0609020204030204" pitchFamily="49" charset="0"/>
              </a:rPr>
              <a:t> </a:t>
            </a:r>
            <a:r>
              <a:rPr lang="en-US" altLang="zh-CN" b="1" dirty="0" err="1">
                <a:solidFill>
                  <a:schemeClr val="accent1"/>
                </a:solidFill>
                <a:latin typeface="Consolas" panose="020B0609020204030204" pitchFamily="49" charset="0"/>
              </a:rPr>
              <a:t>seq</a:t>
            </a:r>
            <a:r>
              <a:rPr lang="en-US" altLang="zh-CN" b="1" dirty="0">
                <a:latin typeface="Consolas" panose="020B0609020204030204" pitchFamily="49" charset="0"/>
              </a:rPr>
              <a:t>) </a:t>
            </a:r>
            <a:endParaRPr lang="en-US" altLang="zh-CN" dirty="0">
              <a:effectLst/>
            </a:endParaRPr>
          </a:p>
        </p:txBody>
      </p:sp>
      <p:cxnSp>
        <p:nvCxnSpPr>
          <p:cNvPr id="16" name="直线箭头连接符 15"/>
          <p:cNvCxnSpPr/>
          <p:nvPr/>
        </p:nvCxnSpPr>
        <p:spPr>
          <a:xfrm>
            <a:off x="1805487" y="2425452"/>
            <a:ext cx="5358801"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49870" y="2137420"/>
            <a:ext cx="755335" cy="507831"/>
          </a:xfrm>
          <a:prstGeom prst="rect">
            <a:avLst/>
          </a:prstGeom>
          <a:solidFill>
            <a:schemeClr val="bg1"/>
          </a:solidFill>
          <a:ln w="28575">
            <a:solidFill>
              <a:schemeClr val="tx1"/>
            </a:solidFill>
          </a:ln>
        </p:spPr>
        <p:txBody>
          <a:bodyPr wrap="none">
            <a:spAutoFit/>
          </a:bodyPr>
          <a:lstStyle/>
          <a:p>
            <a:pPr>
              <a:lnSpc>
                <a:spcPct val="150000"/>
              </a:lnSpc>
            </a:pPr>
            <a:r>
              <a:rPr lang="en-US" altLang="zh-CN" b="1" dirty="0" err="1">
                <a:solidFill>
                  <a:srgbClr val="0093FF"/>
                </a:solidFill>
                <a:latin typeface="Consolas" panose="020B0609020204030204" pitchFamily="49" charset="0"/>
              </a:rPr>
              <a:t>c</a:t>
            </a:r>
            <a:r>
              <a:rPr lang="en-US" altLang="zh-CN" b="1" dirty="0">
                <a:solidFill>
                  <a:srgbClr val="0093FF"/>
                </a:solidFill>
                <a:latin typeface="Consolas" panose="020B0609020204030204" pitchFamily="49" charset="0"/>
              </a:rPr>
              <a:t> </a:t>
            </a:r>
            <a:r>
              <a:rPr lang="en-US" altLang="zh-CN" b="1" dirty="0">
                <a:latin typeface="Consolas" panose="020B0609020204030204" pitchFamily="49" charset="0"/>
              </a:rPr>
              <a:t>|</a:t>
            </a:r>
            <a:r>
              <a:rPr lang="zh-CN" altLang="en-US" b="1" dirty="0">
                <a:latin typeface="Consolas" panose="020B0609020204030204" pitchFamily="49" charset="0"/>
              </a:rPr>
              <a:t> </a:t>
            </a:r>
            <a:r>
              <a:rPr lang="en-US" altLang="zh-CN" b="1" dirty="0" err="1">
                <a:solidFill>
                  <a:srgbClr val="9335FF"/>
                </a:solidFill>
                <a:latin typeface="Consolas" panose="020B0609020204030204" pitchFamily="49" charset="0"/>
              </a:rPr>
              <a:t>h</a:t>
            </a:r>
            <a:endParaRPr lang="en-US" altLang="zh-CN" dirty="0">
              <a:effectLst/>
            </a:endParaRPr>
          </a:p>
        </p:txBody>
      </p:sp>
      <p:sp>
        <p:nvSpPr>
          <p:cNvPr id="19" name="矩形 18"/>
          <p:cNvSpPr/>
          <p:nvPr/>
        </p:nvSpPr>
        <p:spPr>
          <a:xfrm>
            <a:off x="6228184" y="2857500"/>
            <a:ext cx="3092513" cy="888577"/>
          </a:xfrm>
          <a:prstGeom prst="rect">
            <a:avLst/>
          </a:prstGeom>
          <a:solidFill>
            <a:schemeClr val="bg1"/>
          </a:solidFill>
        </p:spPr>
        <p:txBody>
          <a:bodyPr wrap="none">
            <a:spAutoFit/>
          </a:bodyPr>
          <a:lstStyle/>
          <a:p>
            <a:pPr>
              <a:lnSpc>
                <a:spcPct val="150000"/>
              </a:lnSpc>
            </a:pPr>
            <a:r>
              <a:rPr lang="en-US" altLang="zh-CN" b="1" dirty="0" err="1">
                <a:solidFill>
                  <a:srgbClr val="FF7C77"/>
                </a:solidFill>
                <a:latin typeface="Consolas" panose="020B0609020204030204" pitchFamily="49" charset="0"/>
              </a:rPr>
              <a:t>m</a:t>
            </a:r>
            <a:r>
              <a:rPr lang="zh-CN" altLang="en-US" b="1" dirty="0">
                <a:solidFill>
                  <a:srgbClr val="FF7C77"/>
                </a:solidFill>
                <a:latin typeface="Consolas" panose="020B0609020204030204" pitchFamily="49" charset="0"/>
              </a:rPr>
              <a:t> </a:t>
            </a:r>
            <a:r>
              <a:rPr lang="en-US" altLang="zh-CN" b="1" dirty="0">
                <a:latin typeface="Consolas" panose="020B0609020204030204" pitchFamily="49" charset="0"/>
              </a:rPr>
              <a:t>|</a:t>
            </a:r>
            <a:r>
              <a:rPr lang="zh-CN" altLang="en-US" b="1" dirty="0">
                <a:solidFill>
                  <a:srgbClr val="FF7C77"/>
                </a:solidFill>
                <a:latin typeface="Consolas" panose="020B0609020204030204" pitchFamily="49" charset="0"/>
              </a:rPr>
              <a:t> </a:t>
            </a:r>
            <a:r>
              <a:rPr lang="en-US" altLang="zh-CN" b="1" dirty="0" err="1">
                <a:solidFill>
                  <a:schemeClr val="accent1"/>
                </a:solidFill>
                <a:latin typeface="Consolas" panose="020B0609020204030204" pitchFamily="49" charset="0"/>
              </a:rPr>
              <a:t>seq</a:t>
            </a:r>
            <a:r>
              <a:rPr lang="en-US" altLang="zh-CN" b="1" dirty="0">
                <a:solidFill>
                  <a:srgbClr val="FF7C77"/>
                </a:solidFill>
                <a:latin typeface="Consolas" panose="020B0609020204030204" pitchFamily="49" charset="0"/>
              </a:rPr>
              <a:t> </a:t>
            </a:r>
            <a:r>
              <a:rPr lang="en-US" altLang="zh-CN" b="1" dirty="0">
                <a:latin typeface="Consolas" panose="020B0609020204030204" pitchFamily="49" charset="0"/>
              </a:rPr>
              <a:t>= </a:t>
            </a:r>
            <a:r>
              <a:rPr lang="en-US" altLang="zh-CN" b="1" dirty="0" err="1">
                <a:latin typeface="Consolas" panose="020B0609020204030204" pitchFamily="49" charset="0"/>
              </a:rPr>
              <a:t>decrypt</a:t>
            </a:r>
            <a:r>
              <a:rPr lang="en-US" altLang="zh-CN" b="1" dirty="0">
                <a:latin typeface="Consolas" panose="020B0609020204030204" pitchFamily="49" charset="0"/>
              </a:rPr>
              <a:t>(</a:t>
            </a:r>
            <a:r>
              <a:rPr lang="en-US" altLang="zh-CN" b="1" dirty="0" err="1">
                <a:solidFill>
                  <a:srgbClr val="008E4F"/>
                </a:solidFill>
                <a:latin typeface="Consolas" panose="020B0609020204030204" pitchFamily="49" charset="0"/>
              </a:rPr>
              <a:t>k</a:t>
            </a:r>
            <a:r>
              <a:rPr lang="en-US" altLang="zh-CN" b="1" dirty="0">
                <a:latin typeface="Consolas" panose="020B0609020204030204" pitchFamily="49" charset="0"/>
              </a:rPr>
              <a:t>, </a:t>
            </a:r>
            <a:r>
              <a:rPr lang="en-US" altLang="zh-CN" b="1" dirty="0" err="1">
                <a:solidFill>
                  <a:srgbClr val="0093FF"/>
                </a:solidFill>
                <a:latin typeface="Consolas" panose="020B0609020204030204" pitchFamily="49" charset="0"/>
              </a:rPr>
              <a:t>c</a:t>
            </a:r>
            <a:r>
              <a:rPr lang="en-US" altLang="zh-CN" b="1" dirty="0">
                <a:latin typeface="Consolas" panose="020B0609020204030204" pitchFamily="49" charset="0"/>
              </a:rPr>
              <a:t>) </a:t>
            </a:r>
            <a:endParaRPr lang="zh-CN" altLang="en-US" b="1" dirty="0">
              <a:latin typeface="Consolas" panose="020B0609020204030204" pitchFamily="49" charset="0"/>
            </a:endParaRPr>
          </a:p>
          <a:p>
            <a:pPr>
              <a:lnSpc>
                <a:spcPct val="150000"/>
              </a:lnSpc>
            </a:pPr>
            <a:r>
              <a:rPr lang="en-US" altLang="zh-CN" b="1" dirty="0">
                <a:latin typeface="Consolas" panose="020B0609020204030204" pitchFamily="49" charset="0"/>
              </a:rPr>
              <a:t>MAC(</a:t>
            </a:r>
            <a:r>
              <a:rPr lang="en-US" altLang="zh-CN" b="1" dirty="0" err="1">
                <a:solidFill>
                  <a:srgbClr val="008E00"/>
                </a:solidFill>
                <a:latin typeface="Consolas" panose="020B0609020204030204" pitchFamily="49" charset="0"/>
              </a:rPr>
              <a:t>k</a:t>
            </a:r>
            <a:r>
              <a:rPr lang="en-US" altLang="zh-CN" b="1" dirty="0">
                <a:latin typeface="Consolas" panose="020B0609020204030204" pitchFamily="49" charset="0"/>
              </a:rPr>
              <a:t>, </a:t>
            </a:r>
            <a:r>
              <a:rPr lang="en-US" altLang="zh-CN" b="1" dirty="0" err="1">
                <a:solidFill>
                  <a:srgbClr val="FF7C77"/>
                </a:solidFill>
                <a:latin typeface="Consolas" panose="020B0609020204030204" pitchFamily="49" charset="0"/>
              </a:rPr>
              <a:t>m</a:t>
            </a:r>
            <a:r>
              <a:rPr lang="en-US" altLang="zh-CN" b="1" dirty="0">
                <a:latin typeface="Consolas" panose="020B0609020204030204" pitchFamily="49" charset="0"/>
              </a:rPr>
              <a:t> |</a:t>
            </a:r>
            <a:r>
              <a:rPr lang="zh-CN" altLang="en-US" b="1" dirty="0">
                <a:solidFill>
                  <a:srgbClr val="FF7C77"/>
                </a:solidFill>
                <a:latin typeface="Consolas" panose="020B0609020204030204" pitchFamily="49" charset="0"/>
              </a:rPr>
              <a:t> </a:t>
            </a:r>
            <a:r>
              <a:rPr lang="en-US" altLang="zh-CN" b="1" dirty="0" err="1">
                <a:solidFill>
                  <a:schemeClr val="accent1"/>
                </a:solidFill>
                <a:latin typeface="Consolas" panose="020B0609020204030204" pitchFamily="49" charset="0"/>
              </a:rPr>
              <a:t>seq</a:t>
            </a:r>
            <a:r>
              <a:rPr lang="en-US" altLang="zh-CN" b="1" dirty="0">
                <a:latin typeface="Consolas" panose="020B0609020204030204" pitchFamily="49" charset="0"/>
              </a:rPr>
              <a:t>) == </a:t>
            </a:r>
            <a:r>
              <a:rPr lang="en-US" altLang="zh-CN" b="1" dirty="0" err="1">
                <a:solidFill>
                  <a:srgbClr val="9335FF"/>
                </a:solidFill>
                <a:latin typeface="Consolas" panose="020B0609020204030204" pitchFamily="49" charset="0"/>
              </a:rPr>
              <a:t>h</a:t>
            </a:r>
            <a:r>
              <a:rPr lang="en-US" altLang="zh-CN" b="1" dirty="0">
                <a:solidFill>
                  <a:srgbClr val="9335FF"/>
                </a:solidFill>
                <a:latin typeface="Consolas" panose="020B0609020204030204" pitchFamily="49" charset="0"/>
              </a:rPr>
              <a:t> </a:t>
            </a:r>
            <a:r>
              <a:rPr lang="en-US" altLang="zh-CN" b="1" dirty="0">
                <a:latin typeface="Consolas" panose="020B0609020204030204" pitchFamily="49" charset="0"/>
              </a:rPr>
              <a:t>?</a:t>
            </a:r>
            <a:r>
              <a:rPr lang="en-US" altLang="zh-CN" b="1" dirty="0">
                <a:latin typeface="Consolas" panose="020B0609020204030204" pitchFamily="49" charset="0"/>
              </a:rPr>
              <a:t> </a:t>
            </a:r>
            <a:endParaRPr lang="en-US" altLang="zh-CN" dirty="0">
              <a:effectLst/>
            </a:endParaRPr>
          </a:p>
        </p:txBody>
      </p:sp>
      <p:cxnSp>
        <p:nvCxnSpPr>
          <p:cNvPr id="13" name="直线连接符 12"/>
          <p:cNvCxnSpPr/>
          <p:nvPr/>
        </p:nvCxnSpPr>
        <p:spPr>
          <a:xfrm>
            <a:off x="4446216" y="1057300"/>
            <a:ext cx="0" cy="3816424"/>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125577" y="481236"/>
            <a:ext cx="724878" cy="507831"/>
          </a:xfrm>
          <a:prstGeom prst="rect">
            <a:avLst/>
          </a:prstGeom>
        </p:spPr>
        <p:txBody>
          <a:bodyPr wrap="none">
            <a:spAutoFit/>
          </a:bodyPr>
          <a:lstStyle/>
          <a:p>
            <a:pPr algn="ctr"/>
            <a:r>
              <a:rPr kumimoji="1" lang="en-US" altLang="zh-CN" sz="2700" b="1" dirty="0">
                <a:solidFill>
                  <a:schemeClr val="accent1"/>
                </a:solidFill>
                <a:latin typeface="等线" panose="02010600030101010101" charset="-122"/>
                <a:ea typeface="楷体" panose="02010609060101010101" charset="-122"/>
                <a:cs typeface="Myriad Pro Light SemiCond"/>
              </a:rPr>
              <a:t>Eve</a:t>
            </a:r>
            <a:endParaRPr lang="en-US" altLang="zh-CN" dirty="0">
              <a:solidFill>
                <a:schemeClr val="accent1"/>
              </a:solidFill>
              <a:effectLst/>
            </a:endParaRPr>
          </a:p>
        </p:txBody>
      </p:sp>
      <p:cxnSp>
        <p:nvCxnSpPr>
          <p:cNvPr id="15" name="直线箭头连接符 14"/>
          <p:cNvCxnSpPr/>
          <p:nvPr/>
        </p:nvCxnSpPr>
        <p:spPr>
          <a:xfrm flipH="1">
            <a:off x="1835698" y="3529322"/>
            <a:ext cx="2520278" cy="6389"/>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742803" y="3272999"/>
            <a:ext cx="755335" cy="507831"/>
          </a:xfrm>
          <a:prstGeom prst="rect">
            <a:avLst/>
          </a:prstGeom>
          <a:solidFill>
            <a:schemeClr val="bg1"/>
          </a:solidFill>
          <a:ln w="28575">
            <a:solidFill>
              <a:schemeClr val="tx1"/>
            </a:solidFill>
          </a:ln>
        </p:spPr>
        <p:txBody>
          <a:bodyPr wrap="none">
            <a:spAutoFit/>
          </a:bodyPr>
          <a:lstStyle/>
          <a:p>
            <a:pPr>
              <a:lnSpc>
                <a:spcPct val="150000"/>
              </a:lnSpc>
            </a:pPr>
            <a:r>
              <a:rPr lang="en-US" altLang="zh-CN" b="1" dirty="0" err="1">
                <a:solidFill>
                  <a:srgbClr val="0093FF"/>
                </a:solidFill>
                <a:latin typeface="Consolas" panose="020B0609020204030204" pitchFamily="49" charset="0"/>
              </a:rPr>
              <a:t>c</a:t>
            </a:r>
            <a:r>
              <a:rPr lang="en-US" altLang="zh-CN" b="1" dirty="0">
                <a:solidFill>
                  <a:srgbClr val="0093FF"/>
                </a:solidFill>
                <a:latin typeface="Consolas" panose="020B0609020204030204" pitchFamily="49" charset="0"/>
              </a:rPr>
              <a:t> </a:t>
            </a:r>
            <a:r>
              <a:rPr lang="en-US" altLang="zh-CN" b="1" dirty="0">
                <a:latin typeface="Consolas" panose="020B0609020204030204" pitchFamily="49" charset="0"/>
              </a:rPr>
              <a:t>|</a:t>
            </a:r>
            <a:r>
              <a:rPr lang="zh-CN" altLang="en-US" b="1" dirty="0">
                <a:latin typeface="Consolas" panose="020B0609020204030204" pitchFamily="49" charset="0"/>
              </a:rPr>
              <a:t> </a:t>
            </a:r>
            <a:r>
              <a:rPr lang="en-US" altLang="zh-CN" b="1" dirty="0" err="1">
                <a:solidFill>
                  <a:srgbClr val="9335FF"/>
                </a:solidFill>
                <a:latin typeface="Consolas" panose="020B0609020204030204" pitchFamily="49" charset="0"/>
              </a:rPr>
              <a:t>h</a:t>
            </a:r>
            <a:endParaRPr lang="en-US" altLang="zh-CN" dirty="0">
              <a:effectLst/>
            </a:endParaRPr>
          </a:p>
        </p:txBody>
      </p:sp>
      <p:sp>
        <p:nvSpPr>
          <p:cNvPr id="6" name="矩形 5"/>
          <p:cNvSpPr/>
          <p:nvPr/>
        </p:nvSpPr>
        <p:spPr>
          <a:xfrm>
            <a:off x="467544" y="4369668"/>
            <a:ext cx="8280920" cy="1021626"/>
          </a:xfrm>
          <a:prstGeom prst="rect">
            <a:avLst/>
          </a:prstGeom>
        </p:spPr>
        <p:txBody>
          <a:bodyPr wrap="square">
            <a:spAutoFit/>
          </a:bodyPr>
          <a:lstStyle/>
          <a:p>
            <a:pPr>
              <a:lnSpc>
                <a:spcPct val="150000"/>
              </a:lnSpc>
            </a:pPr>
            <a:r>
              <a:rPr lang="en-US" altLang="zh-CN" sz="2400" b="1" dirty="0">
                <a:latin typeface="Helvetica" charset="0"/>
              </a:rPr>
              <a:t>problem: </a:t>
            </a:r>
            <a:r>
              <a:rPr lang="en-US" altLang="zh-CN" sz="2400" dirty="0">
                <a:latin typeface="Helvetica" charset="0"/>
              </a:rPr>
              <a:t>reflection attacks</a:t>
            </a:r>
            <a:br>
              <a:rPr lang="en-US" altLang="zh-CN" sz="2400" dirty="0">
                <a:latin typeface="Helvetica" charset="0"/>
              </a:rPr>
            </a:br>
            <a:r>
              <a:rPr lang="en-US" altLang="zh-CN" dirty="0">
                <a:latin typeface="Helvetica" charset="0"/>
              </a:rPr>
              <a:t>(adversary could intercept a message, re-send it later</a:t>
            </a:r>
            <a:r>
              <a:rPr lang="zh-CN" altLang="en-US" dirty="0">
                <a:latin typeface="Helvetica" charset="0"/>
              </a:rPr>
              <a:t> </a:t>
            </a:r>
            <a:r>
              <a:rPr lang="en-US" altLang="zh-CN" dirty="0">
                <a:latin typeface="Helvetica" charset="0"/>
              </a:rPr>
              <a:t>in the opposite direction) </a:t>
            </a:r>
            <a:endParaRPr lang="en-US" altLang="zh-CN" dirty="0">
              <a:latin typeface="Helvetica" charset="0"/>
            </a:endParaRPr>
          </a:p>
        </p:txBody>
      </p:sp>
      <p:sp>
        <p:nvSpPr>
          <p:cNvPr id="20" name="文本框 19"/>
          <p:cNvSpPr txBox="1"/>
          <p:nvPr/>
        </p:nvSpPr>
        <p:spPr>
          <a:xfrm>
            <a:off x="1361036" y="118438"/>
            <a:ext cx="980016" cy="369332"/>
          </a:xfrm>
          <a:prstGeom prst="rect">
            <a:avLst/>
          </a:prstGeom>
          <a:noFill/>
        </p:spPr>
        <p:txBody>
          <a:bodyPr wrap="square">
            <a:spAutoFit/>
          </a:bodyPr>
          <a:lstStyle/>
          <a:p>
            <a:r>
              <a:rPr lang="en-US" altLang="zh-CN" dirty="0">
                <a:solidFill>
                  <a:srgbClr val="4C8E00"/>
                </a:solidFill>
                <a:latin typeface="Consolas" panose="020B0609020204030204" pitchFamily="49" charset="0"/>
              </a:rPr>
              <a:t>has</a:t>
            </a:r>
            <a:r>
              <a:rPr lang="zh-CN" altLang="en-US" b="1" dirty="0">
                <a:solidFill>
                  <a:srgbClr val="4C8E00"/>
                </a:solidFill>
                <a:latin typeface="Consolas" panose="020B0609020204030204" pitchFamily="49" charset="0"/>
              </a:rPr>
              <a:t> </a:t>
            </a:r>
            <a:r>
              <a:rPr lang="en-US" altLang="zh-CN" b="1" dirty="0">
                <a:solidFill>
                  <a:srgbClr val="4C8E00"/>
                </a:solidFill>
                <a:latin typeface="Consolas" panose="020B0609020204030204" pitchFamily="49" charset="0"/>
              </a:rPr>
              <a:t>k</a:t>
            </a:r>
            <a:endParaRPr lang="zh-CN" altLang="en-US" b="1" dirty="0">
              <a:solidFill>
                <a:srgbClr val="4C8E00"/>
              </a:solidFill>
              <a:latin typeface="Consolas" panose="020B0609020204030204" pitchFamily="49" charset="0"/>
            </a:endParaRPr>
          </a:p>
        </p:txBody>
      </p:sp>
      <p:sp>
        <p:nvSpPr>
          <p:cNvPr id="21" name="文本框 20"/>
          <p:cNvSpPr txBox="1"/>
          <p:nvPr/>
        </p:nvSpPr>
        <p:spPr>
          <a:xfrm>
            <a:off x="6873977" y="88239"/>
            <a:ext cx="980016" cy="369332"/>
          </a:xfrm>
          <a:prstGeom prst="rect">
            <a:avLst/>
          </a:prstGeom>
          <a:noFill/>
        </p:spPr>
        <p:txBody>
          <a:bodyPr wrap="square">
            <a:spAutoFit/>
          </a:bodyPr>
          <a:lstStyle/>
          <a:p>
            <a:r>
              <a:rPr lang="en-US" altLang="zh-CN" dirty="0">
                <a:solidFill>
                  <a:srgbClr val="4C8E00"/>
                </a:solidFill>
                <a:latin typeface="Consolas" panose="020B0609020204030204" pitchFamily="49" charset="0"/>
              </a:rPr>
              <a:t>has</a:t>
            </a:r>
            <a:r>
              <a:rPr lang="zh-CN" altLang="en-US" b="1" dirty="0">
                <a:solidFill>
                  <a:srgbClr val="4C8E00"/>
                </a:solidFill>
                <a:latin typeface="Consolas" panose="020B0609020204030204" pitchFamily="49" charset="0"/>
              </a:rPr>
              <a:t> </a:t>
            </a:r>
            <a:r>
              <a:rPr lang="en-US" altLang="zh-CN" b="1" dirty="0">
                <a:solidFill>
                  <a:srgbClr val="4C8E00"/>
                </a:solidFill>
                <a:latin typeface="Consolas" panose="020B0609020204030204" pitchFamily="49" charset="0"/>
              </a:rPr>
              <a:t>k</a:t>
            </a:r>
            <a:endParaRPr lang="zh-CN" altLang="en-US" b="1" dirty="0">
              <a:solidFill>
                <a:srgbClr val="4C8E00"/>
              </a:solidFill>
              <a:latin typeface="Consolas" panose="020B0609020204030204" pitchFamily="49" charset="0"/>
            </a:endParaRPr>
          </a:p>
        </p:txBody>
      </p:sp>
      <p:sp>
        <p:nvSpPr>
          <p:cNvPr id="22" name="文本框 21"/>
          <p:cNvSpPr txBox="1"/>
          <p:nvPr/>
        </p:nvSpPr>
        <p:spPr>
          <a:xfrm>
            <a:off x="2348060" y="3807628"/>
            <a:ext cx="1513785" cy="523220"/>
          </a:xfrm>
          <a:prstGeom prst="rect">
            <a:avLst/>
          </a:prstGeom>
          <a:noFill/>
        </p:spPr>
        <p:txBody>
          <a:bodyPr wrap="square">
            <a:spAutoFit/>
          </a:bodyPr>
          <a:lstStyle/>
          <a:p>
            <a:pPr algn="ctr"/>
            <a:r>
              <a:rPr lang="en-US" altLang="zh-CN" sz="1400" dirty="0">
                <a:latin typeface="Consolas" panose="020B0609020204030204" pitchFamily="49" charset="0"/>
              </a:rPr>
              <a:t>if</a:t>
            </a:r>
            <a:r>
              <a:rPr lang="zh-CN" altLang="en-US" sz="1400" dirty="0">
                <a:latin typeface="Consolas" panose="020B0609020204030204" pitchFamily="49" charset="0"/>
              </a:rPr>
              <a:t> </a:t>
            </a:r>
            <a:r>
              <a:rPr lang="en-US" altLang="zh-CN" sz="1400" dirty="0">
                <a:latin typeface="Consolas" panose="020B0609020204030204" pitchFamily="49" charset="0"/>
              </a:rPr>
              <a:t>reuse</a:t>
            </a:r>
            <a:r>
              <a:rPr lang="zh-CN" altLang="en-US" sz="1400" dirty="0">
                <a:latin typeface="Consolas" panose="020B0609020204030204" pitchFamily="49" charset="0"/>
              </a:rPr>
              <a:t> </a:t>
            </a:r>
            <a:r>
              <a:rPr lang="en-US" altLang="zh-CN" sz="1400" dirty="0">
                <a:latin typeface="Consolas" panose="020B0609020204030204" pitchFamily="49" charset="0"/>
              </a:rPr>
              <a:t>seq</a:t>
            </a:r>
            <a:br>
              <a:rPr lang="en-US" altLang="zh-CN" sz="1400" dirty="0">
                <a:latin typeface="Consolas" panose="020B0609020204030204" pitchFamily="49" charset="0"/>
              </a:rPr>
            </a:br>
            <a:r>
              <a:rPr lang="en-US" altLang="zh-CN" sz="1400" dirty="0">
                <a:latin typeface="Consolas" panose="020B0609020204030204" pitchFamily="49" charset="0"/>
              </a:rPr>
              <a:t>(e.g.,</a:t>
            </a:r>
            <a:r>
              <a:rPr lang="zh-CN" altLang="en-US" sz="1400" dirty="0">
                <a:latin typeface="Consolas" panose="020B0609020204030204" pitchFamily="49" charset="0"/>
              </a:rPr>
              <a:t> </a:t>
            </a:r>
            <a:r>
              <a:rPr lang="en-US" altLang="zh-CN" sz="1400" dirty="0">
                <a:latin typeface="Consolas" panose="020B0609020204030204" pitchFamily="49" charset="0"/>
              </a:rPr>
              <a:t>date)</a:t>
            </a:r>
            <a:endParaRPr lang="zh-CN" altLang="en-US" sz="14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线连接符 4"/>
          <p:cNvCxnSpPr/>
          <p:nvPr/>
        </p:nvCxnSpPr>
        <p:spPr>
          <a:xfrm>
            <a:off x="1749216" y="773043"/>
            <a:ext cx="13828" cy="4748753"/>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69925" y="333445"/>
            <a:ext cx="1071127" cy="507831"/>
          </a:xfrm>
          <a:prstGeom prst="rect">
            <a:avLst/>
          </a:prstGeom>
        </p:spPr>
        <p:txBody>
          <a:bodyPr wrap="none">
            <a:spAutoFit/>
          </a:bodyPr>
          <a:lstStyle/>
          <a:p>
            <a:pPr algn="ctr"/>
            <a:r>
              <a:rPr kumimoji="1" lang="en-US" altLang="zh-CN" sz="2700" b="1" dirty="0">
                <a:latin typeface="等线" panose="02010600030101010101" charset="-122"/>
                <a:ea typeface="楷体" panose="02010609060101010101" charset="-122"/>
                <a:cs typeface="Myriad Pro Light SemiCond"/>
              </a:rPr>
              <a:t>Alice</a:t>
            </a:r>
            <a:r>
              <a:rPr lang="en-US" altLang="zh-CN" b="1" dirty="0">
                <a:latin typeface="Consolas" panose="020B0609020204030204" pitchFamily="49" charset="0"/>
              </a:rPr>
              <a:t> </a:t>
            </a:r>
            <a:endParaRPr lang="en-US" altLang="zh-CN" dirty="0">
              <a:effectLst/>
            </a:endParaRPr>
          </a:p>
        </p:txBody>
      </p:sp>
      <p:cxnSp>
        <p:nvCxnSpPr>
          <p:cNvPr id="10" name="直线连接符 9"/>
          <p:cNvCxnSpPr/>
          <p:nvPr/>
        </p:nvCxnSpPr>
        <p:spPr>
          <a:xfrm>
            <a:off x="7236296" y="913284"/>
            <a:ext cx="0" cy="388843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873977" y="265212"/>
            <a:ext cx="808235" cy="507831"/>
          </a:xfrm>
          <a:prstGeom prst="rect">
            <a:avLst/>
          </a:prstGeom>
        </p:spPr>
        <p:txBody>
          <a:bodyPr wrap="none">
            <a:spAutoFit/>
          </a:bodyPr>
          <a:lstStyle/>
          <a:p>
            <a:pPr algn="ctr"/>
            <a:r>
              <a:rPr kumimoji="1" lang="en-US" altLang="zh-CN" sz="2700" b="1" dirty="0">
                <a:latin typeface="等线" panose="02010600030101010101" charset="-122"/>
                <a:ea typeface="楷体" panose="02010609060101010101" charset="-122"/>
                <a:cs typeface="Myriad Pro Light SemiCond"/>
              </a:rPr>
              <a:t>Bob</a:t>
            </a:r>
            <a:endParaRPr lang="en-US" altLang="zh-CN" dirty="0">
              <a:effectLst/>
            </a:endParaRPr>
          </a:p>
        </p:txBody>
      </p:sp>
      <p:sp>
        <p:nvSpPr>
          <p:cNvPr id="12" name="矩形 11"/>
          <p:cNvSpPr/>
          <p:nvPr/>
        </p:nvSpPr>
        <p:spPr>
          <a:xfrm>
            <a:off x="251520" y="913284"/>
            <a:ext cx="3159839" cy="923330"/>
          </a:xfrm>
          <a:prstGeom prst="rect">
            <a:avLst/>
          </a:prstGeom>
          <a:solidFill>
            <a:schemeClr val="bg1"/>
          </a:solidFill>
        </p:spPr>
        <p:txBody>
          <a:bodyPr wrap="none">
            <a:spAutoFit/>
          </a:bodyPr>
          <a:lstStyle/>
          <a:p>
            <a:pPr>
              <a:lnSpc>
                <a:spcPct val="150000"/>
              </a:lnSpc>
            </a:pPr>
            <a:r>
              <a:rPr lang="en-US" altLang="zh-CN" b="1" dirty="0" err="1">
                <a:solidFill>
                  <a:srgbClr val="0093FF"/>
                </a:solidFill>
                <a:latin typeface="Consolas" panose="020B0609020204030204" pitchFamily="49" charset="0"/>
              </a:rPr>
              <a:t>c</a:t>
            </a:r>
            <a:r>
              <a:rPr lang="en-US" altLang="zh-CN" b="1" baseline="-25000" dirty="0">
                <a:solidFill>
                  <a:srgbClr val="0093FF"/>
                </a:solidFill>
                <a:latin typeface="Consolas" panose="020B0609020204030204" pitchFamily="49" charset="0"/>
              </a:rPr>
              <a:t>a</a:t>
            </a:r>
            <a:r>
              <a:rPr lang="en-US" altLang="zh-CN" b="1" dirty="0">
                <a:solidFill>
                  <a:srgbClr val="0093FF"/>
                </a:solidFill>
                <a:latin typeface="Consolas" panose="020B0609020204030204" pitchFamily="49" charset="0"/>
              </a:rPr>
              <a:t> </a:t>
            </a:r>
            <a:r>
              <a:rPr lang="en-US" altLang="zh-CN" b="1" dirty="0">
                <a:latin typeface="Consolas" panose="020B0609020204030204" pitchFamily="49" charset="0"/>
              </a:rPr>
              <a:t>= </a:t>
            </a:r>
            <a:r>
              <a:rPr lang="en-US" altLang="zh-CN" b="1" dirty="0" err="1">
                <a:latin typeface="Consolas" panose="020B0609020204030204" pitchFamily="49" charset="0"/>
              </a:rPr>
              <a:t>encrypt</a:t>
            </a:r>
            <a:r>
              <a:rPr lang="en-US" altLang="zh-CN" b="1" dirty="0">
                <a:latin typeface="Consolas" panose="020B0609020204030204" pitchFamily="49" charset="0"/>
              </a:rPr>
              <a:t>(</a:t>
            </a:r>
            <a:r>
              <a:rPr lang="en-US" altLang="zh-CN" b="1" dirty="0" err="1">
                <a:solidFill>
                  <a:srgbClr val="4C8E00"/>
                </a:solidFill>
                <a:latin typeface="Consolas" panose="020B0609020204030204" pitchFamily="49" charset="0"/>
              </a:rPr>
              <a:t>k</a:t>
            </a:r>
            <a:r>
              <a:rPr lang="en-US" altLang="zh-CN" b="1" baseline="-25000" dirty="0">
                <a:solidFill>
                  <a:srgbClr val="4C8E00"/>
                </a:solidFill>
                <a:latin typeface="Consolas" panose="020B0609020204030204" pitchFamily="49" charset="0"/>
              </a:rPr>
              <a:t>a</a:t>
            </a:r>
            <a:r>
              <a:rPr lang="en-US" altLang="zh-CN" b="1" dirty="0">
                <a:latin typeface="Consolas" panose="020B0609020204030204" pitchFamily="49" charset="0"/>
              </a:rPr>
              <a:t>, </a:t>
            </a:r>
            <a:r>
              <a:rPr lang="en-US" altLang="zh-CN" b="1" dirty="0" err="1">
                <a:solidFill>
                  <a:srgbClr val="FF7C77"/>
                </a:solidFill>
                <a:latin typeface="Consolas" panose="020B0609020204030204" pitchFamily="49" charset="0"/>
              </a:rPr>
              <a:t>m</a:t>
            </a:r>
            <a:r>
              <a:rPr lang="en-US" altLang="zh-CN" b="1" baseline="-25000" dirty="0">
                <a:solidFill>
                  <a:srgbClr val="FF7C77"/>
                </a:solidFill>
                <a:latin typeface="Consolas" panose="020B0609020204030204" pitchFamily="49" charset="0"/>
              </a:rPr>
              <a:t>a</a:t>
            </a:r>
            <a:r>
              <a:rPr lang="zh-CN" altLang="en-US" b="1" dirty="0">
                <a:solidFill>
                  <a:srgbClr val="FF7C77"/>
                </a:solidFill>
                <a:latin typeface="Consolas" panose="020B0609020204030204" pitchFamily="49" charset="0"/>
              </a:rPr>
              <a:t> </a:t>
            </a:r>
            <a:r>
              <a:rPr lang="en-US" altLang="zh-CN" b="1" dirty="0">
                <a:latin typeface="Consolas" panose="020B0609020204030204" pitchFamily="49" charset="0"/>
              </a:rPr>
              <a:t>|</a:t>
            </a:r>
            <a:r>
              <a:rPr lang="zh-CN" altLang="en-US" b="1" dirty="0">
                <a:solidFill>
                  <a:srgbClr val="FF7C77"/>
                </a:solidFill>
                <a:latin typeface="Consolas" panose="020B0609020204030204" pitchFamily="49" charset="0"/>
              </a:rPr>
              <a:t> </a:t>
            </a:r>
            <a:r>
              <a:rPr lang="en-US" altLang="zh-CN" b="1" dirty="0" err="1">
                <a:solidFill>
                  <a:schemeClr val="accent1"/>
                </a:solidFill>
                <a:latin typeface="Consolas" panose="020B0609020204030204" pitchFamily="49" charset="0"/>
              </a:rPr>
              <a:t>seq</a:t>
            </a:r>
            <a:r>
              <a:rPr lang="en-US" altLang="zh-CN" b="1" baseline="-25000" dirty="0" err="1">
                <a:solidFill>
                  <a:schemeClr val="accent1"/>
                </a:solidFill>
                <a:latin typeface="Consolas" panose="020B0609020204030204" pitchFamily="49" charset="0"/>
              </a:rPr>
              <a:t>a</a:t>
            </a:r>
            <a:r>
              <a:rPr lang="en-US" altLang="zh-CN" b="1" dirty="0">
                <a:latin typeface="Consolas" panose="020B0609020204030204" pitchFamily="49" charset="0"/>
              </a:rPr>
              <a:t>) </a:t>
            </a:r>
            <a:endParaRPr lang="zh-CN" altLang="en-US" b="1" dirty="0">
              <a:latin typeface="Consolas" panose="020B0609020204030204" pitchFamily="49" charset="0"/>
            </a:endParaRPr>
          </a:p>
          <a:p>
            <a:pPr>
              <a:lnSpc>
                <a:spcPct val="150000"/>
              </a:lnSpc>
            </a:pPr>
            <a:r>
              <a:rPr lang="en-US" altLang="zh-CN" b="1" dirty="0" err="1">
                <a:solidFill>
                  <a:srgbClr val="9335FF"/>
                </a:solidFill>
                <a:latin typeface="Consolas" panose="020B0609020204030204" pitchFamily="49" charset="0"/>
              </a:rPr>
              <a:t>h</a:t>
            </a:r>
            <a:r>
              <a:rPr lang="en-US" altLang="zh-CN" b="1" baseline="-25000" dirty="0">
                <a:solidFill>
                  <a:srgbClr val="9335FF"/>
                </a:solidFill>
                <a:latin typeface="Consolas" panose="020B0609020204030204" pitchFamily="49" charset="0"/>
              </a:rPr>
              <a:t>a</a:t>
            </a:r>
            <a:r>
              <a:rPr lang="en-US" altLang="zh-CN" b="1" dirty="0">
                <a:solidFill>
                  <a:srgbClr val="9335FF"/>
                </a:solidFill>
                <a:latin typeface="Consolas" panose="020B0609020204030204" pitchFamily="49" charset="0"/>
              </a:rPr>
              <a:t> </a:t>
            </a:r>
            <a:r>
              <a:rPr lang="en-US" altLang="zh-CN" b="1" dirty="0">
                <a:latin typeface="Consolas" panose="020B0609020204030204" pitchFamily="49" charset="0"/>
              </a:rPr>
              <a:t>= MAC(</a:t>
            </a:r>
            <a:r>
              <a:rPr lang="en-US" altLang="zh-CN" b="1" dirty="0" err="1">
                <a:solidFill>
                  <a:srgbClr val="4C8E00"/>
                </a:solidFill>
                <a:latin typeface="Consolas" panose="020B0609020204030204" pitchFamily="49" charset="0"/>
              </a:rPr>
              <a:t>k</a:t>
            </a:r>
            <a:r>
              <a:rPr lang="en-US" altLang="zh-CN" b="1" baseline="-25000" dirty="0">
                <a:solidFill>
                  <a:srgbClr val="4C8E00"/>
                </a:solidFill>
                <a:latin typeface="Consolas" panose="020B0609020204030204" pitchFamily="49" charset="0"/>
              </a:rPr>
              <a:t>a</a:t>
            </a:r>
            <a:r>
              <a:rPr lang="en-US" altLang="zh-CN" b="1" dirty="0">
                <a:latin typeface="Consolas" panose="020B0609020204030204" pitchFamily="49" charset="0"/>
              </a:rPr>
              <a:t>, </a:t>
            </a:r>
            <a:r>
              <a:rPr lang="en-US" altLang="zh-CN" b="1" dirty="0" err="1">
                <a:solidFill>
                  <a:srgbClr val="FF7C77"/>
                </a:solidFill>
                <a:latin typeface="Consolas" panose="020B0609020204030204" pitchFamily="49" charset="0"/>
              </a:rPr>
              <a:t>m</a:t>
            </a:r>
            <a:r>
              <a:rPr lang="en-US" altLang="zh-CN" b="1" baseline="-25000" dirty="0">
                <a:solidFill>
                  <a:srgbClr val="FF7C77"/>
                </a:solidFill>
                <a:latin typeface="Consolas" panose="020B0609020204030204" pitchFamily="49" charset="0"/>
              </a:rPr>
              <a:t>a</a:t>
            </a:r>
            <a:r>
              <a:rPr lang="zh-CN" altLang="en-US" b="1" dirty="0">
                <a:solidFill>
                  <a:srgbClr val="FF7C77"/>
                </a:solidFill>
                <a:latin typeface="Consolas" panose="020B0609020204030204" pitchFamily="49" charset="0"/>
              </a:rPr>
              <a:t> </a:t>
            </a:r>
            <a:r>
              <a:rPr lang="en-US" altLang="zh-CN" b="1" dirty="0">
                <a:latin typeface="Consolas" panose="020B0609020204030204" pitchFamily="49" charset="0"/>
              </a:rPr>
              <a:t>|</a:t>
            </a:r>
            <a:r>
              <a:rPr lang="zh-CN" altLang="en-US" b="1" dirty="0">
                <a:solidFill>
                  <a:srgbClr val="FF7C77"/>
                </a:solidFill>
                <a:latin typeface="Consolas" panose="020B0609020204030204" pitchFamily="49" charset="0"/>
              </a:rPr>
              <a:t> </a:t>
            </a:r>
            <a:r>
              <a:rPr lang="en-US" altLang="zh-CN" b="1" dirty="0" err="1">
                <a:solidFill>
                  <a:schemeClr val="accent1"/>
                </a:solidFill>
                <a:latin typeface="Consolas" panose="020B0609020204030204" pitchFamily="49" charset="0"/>
              </a:rPr>
              <a:t>seq</a:t>
            </a:r>
            <a:r>
              <a:rPr lang="en-US" altLang="zh-CN" b="1" baseline="-25000" dirty="0" err="1">
                <a:solidFill>
                  <a:schemeClr val="accent1"/>
                </a:solidFill>
                <a:latin typeface="Consolas" panose="020B0609020204030204" pitchFamily="49" charset="0"/>
              </a:rPr>
              <a:t>a</a:t>
            </a:r>
            <a:r>
              <a:rPr lang="en-US" altLang="zh-CN" b="1" dirty="0">
                <a:latin typeface="Consolas" panose="020B0609020204030204" pitchFamily="49" charset="0"/>
              </a:rPr>
              <a:t>) </a:t>
            </a:r>
            <a:endParaRPr lang="en-US" altLang="zh-CN" dirty="0">
              <a:effectLst/>
            </a:endParaRPr>
          </a:p>
        </p:txBody>
      </p:sp>
      <p:cxnSp>
        <p:nvCxnSpPr>
          <p:cNvPr id="16" name="直线箭头连接符 15"/>
          <p:cNvCxnSpPr/>
          <p:nvPr/>
        </p:nvCxnSpPr>
        <p:spPr>
          <a:xfrm>
            <a:off x="1805487" y="1849388"/>
            <a:ext cx="5358801"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49870" y="1561356"/>
            <a:ext cx="925253" cy="507831"/>
          </a:xfrm>
          <a:prstGeom prst="rect">
            <a:avLst/>
          </a:prstGeom>
          <a:solidFill>
            <a:schemeClr val="bg1"/>
          </a:solidFill>
          <a:ln w="28575">
            <a:solidFill>
              <a:schemeClr val="tx1"/>
            </a:solidFill>
          </a:ln>
        </p:spPr>
        <p:txBody>
          <a:bodyPr wrap="none">
            <a:spAutoFit/>
          </a:bodyPr>
          <a:lstStyle/>
          <a:p>
            <a:pPr>
              <a:lnSpc>
                <a:spcPct val="150000"/>
              </a:lnSpc>
            </a:pPr>
            <a:r>
              <a:rPr lang="en-US" altLang="zh-CN" b="1" dirty="0" err="1">
                <a:solidFill>
                  <a:srgbClr val="0093FF"/>
                </a:solidFill>
                <a:latin typeface="Consolas" panose="020B0609020204030204" pitchFamily="49" charset="0"/>
              </a:rPr>
              <a:t>c</a:t>
            </a:r>
            <a:r>
              <a:rPr lang="en-US" altLang="zh-CN" b="1" baseline="-25000" dirty="0">
                <a:solidFill>
                  <a:srgbClr val="0093FF"/>
                </a:solidFill>
                <a:latin typeface="Consolas" panose="020B0609020204030204" pitchFamily="49" charset="0"/>
              </a:rPr>
              <a:t>a</a:t>
            </a:r>
            <a:r>
              <a:rPr lang="en-US" altLang="zh-CN" b="1" dirty="0">
                <a:solidFill>
                  <a:srgbClr val="0093FF"/>
                </a:solidFill>
                <a:latin typeface="Consolas" panose="020B0609020204030204" pitchFamily="49" charset="0"/>
              </a:rPr>
              <a:t> </a:t>
            </a:r>
            <a:r>
              <a:rPr lang="en-US" altLang="zh-CN" b="1" dirty="0">
                <a:latin typeface="Consolas" panose="020B0609020204030204" pitchFamily="49" charset="0"/>
              </a:rPr>
              <a:t>|</a:t>
            </a:r>
            <a:r>
              <a:rPr lang="zh-CN" altLang="en-US" b="1" dirty="0">
                <a:latin typeface="Consolas" panose="020B0609020204030204" pitchFamily="49" charset="0"/>
              </a:rPr>
              <a:t> </a:t>
            </a:r>
            <a:r>
              <a:rPr lang="en-US" altLang="zh-CN" b="1" dirty="0" err="1">
                <a:solidFill>
                  <a:srgbClr val="9335FF"/>
                </a:solidFill>
                <a:latin typeface="Consolas" panose="020B0609020204030204" pitchFamily="49" charset="0"/>
              </a:rPr>
              <a:t>h</a:t>
            </a:r>
            <a:r>
              <a:rPr lang="en-US" altLang="zh-CN" b="1" baseline="-25000" dirty="0">
                <a:solidFill>
                  <a:srgbClr val="9335FF"/>
                </a:solidFill>
                <a:latin typeface="Consolas" panose="020B0609020204030204" pitchFamily="49" charset="0"/>
              </a:rPr>
              <a:t>a</a:t>
            </a:r>
            <a:endParaRPr lang="en-US" altLang="zh-CN" baseline="-25000" dirty="0">
              <a:effectLst/>
            </a:endParaRPr>
          </a:p>
        </p:txBody>
      </p:sp>
      <p:sp>
        <p:nvSpPr>
          <p:cNvPr id="19" name="矩形 18"/>
          <p:cNvSpPr/>
          <p:nvPr/>
        </p:nvSpPr>
        <p:spPr>
          <a:xfrm>
            <a:off x="5724128" y="2065412"/>
            <a:ext cx="3251211" cy="923330"/>
          </a:xfrm>
          <a:prstGeom prst="rect">
            <a:avLst/>
          </a:prstGeom>
          <a:solidFill>
            <a:schemeClr val="bg1"/>
          </a:solidFill>
        </p:spPr>
        <p:txBody>
          <a:bodyPr wrap="none">
            <a:spAutoFit/>
          </a:bodyPr>
          <a:lstStyle/>
          <a:p>
            <a:pPr>
              <a:lnSpc>
                <a:spcPct val="150000"/>
              </a:lnSpc>
            </a:pPr>
            <a:r>
              <a:rPr lang="en-US" altLang="zh-CN" b="1" dirty="0" err="1">
                <a:solidFill>
                  <a:srgbClr val="FF7C77"/>
                </a:solidFill>
                <a:latin typeface="Consolas" panose="020B0609020204030204" pitchFamily="49" charset="0"/>
              </a:rPr>
              <a:t>m</a:t>
            </a:r>
            <a:r>
              <a:rPr lang="en-US" altLang="zh-CN" b="1" baseline="-25000" dirty="0">
                <a:solidFill>
                  <a:srgbClr val="FF7C77"/>
                </a:solidFill>
                <a:latin typeface="Consolas" panose="020B0609020204030204" pitchFamily="49" charset="0"/>
              </a:rPr>
              <a:t>a</a:t>
            </a:r>
            <a:r>
              <a:rPr lang="zh-CN" altLang="en-US" b="1" dirty="0">
                <a:solidFill>
                  <a:srgbClr val="FF7C77"/>
                </a:solidFill>
                <a:latin typeface="Consolas" panose="020B0609020204030204" pitchFamily="49" charset="0"/>
              </a:rPr>
              <a:t> </a:t>
            </a:r>
            <a:r>
              <a:rPr lang="en-US" altLang="zh-CN" b="1" dirty="0">
                <a:latin typeface="Consolas" panose="020B0609020204030204" pitchFamily="49" charset="0"/>
              </a:rPr>
              <a:t>|</a:t>
            </a:r>
            <a:r>
              <a:rPr lang="zh-CN" altLang="en-US" b="1" dirty="0">
                <a:solidFill>
                  <a:srgbClr val="FF7C77"/>
                </a:solidFill>
                <a:latin typeface="Consolas" panose="020B0609020204030204" pitchFamily="49" charset="0"/>
              </a:rPr>
              <a:t> </a:t>
            </a:r>
            <a:r>
              <a:rPr lang="en-US" altLang="zh-CN" b="1" dirty="0" err="1">
                <a:solidFill>
                  <a:schemeClr val="accent1"/>
                </a:solidFill>
                <a:latin typeface="Consolas" panose="020B0609020204030204" pitchFamily="49" charset="0"/>
              </a:rPr>
              <a:t>seq</a:t>
            </a:r>
            <a:r>
              <a:rPr lang="en-US" altLang="zh-CN" b="1" baseline="-25000" dirty="0" err="1">
                <a:solidFill>
                  <a:schemeClr val="accent1"/>
                </a:solidFill>
                <a:latin typeface="Consolas" panose="020B0609020204030204" pitchFamily="49" charset="0"/>
              </a:rPr>
              <a:t>a</a:t>
            </a:r>
            <a:r>
              <a:rPr lang="en-US" altLang="zh-CN" b="1" dirty="0">
                <a:solidFill>
                  <a:srgbClr val="FF7C77"/>
                </a:solidFill>
                <a:latin typeface="Consolas" panose="020B0609020204030204" pitchFamily="49" charset="0"/>
              </a:rPr>
              <a:t> </a:t>
            </a:r>
            <a:r>
              <a:rPr lang="en-US" altLang="zh-CN" b="1" dirty="0">
                <a:latin typeface="Consolas" panose="020B0609020204030204" pitchFamily="49" charset="0"/>
              </a:rPr>
              <a:t>= </a:t>
            </a:r>
            <a:r>
              <a:rPr lang="en-US" altLang="zh-CN" b="1" dirty="0" err="1">
                <a:latin typeface="Consolas" panose="020B0609020204030204" pitchFamily="49" charset="0"/>
              </a:rPr>
              <a:t>decrypt</a:t>
            </a:r>
            <a:r>
              <a:rPr lang="en-US" altLang="zh-CN" b="1" dirty="0">
                <a:latin typeface="Consolas" panose="020B0609020204030204" pitchFamily="49" charset="0"/>
              </a:rPr>
              <a:t>(</a:t>
            </a:r>
            <a:r>
              <a:rPr lang="en-US" altLang="zh-CN" b="1" dirty="0" err="1">
                <a:solidFill>
                  <a:srgbClr val="008E4F"/>
                </a:solidFill>
                <a:latin typeface="Consolas" panose="020B0609020204030204" pitchFamily="49" charset="0"/>
              </a:rPr>
              <a:t>k</a:t>
            </a:r>
            <a:r>
              <a:rPr lang="en-US" altLang="zh-CN" b="1" baseline="-25000" dirty="0">
                <a:solidFill>
                  <a:srgbClr val="008E4F"/>
                </a:solidFill>
                <a:latin typeface="Consolas" panose="020B0609020204030204" pitchFamily="49" charset="0"/>
              </a:rPr>
              <a:t>a</a:t>
            </a:r>
            <a:r>
              <a:rPr lang="en-US" altLang="zh-CN" b="1" dirty="0">
                <a:latin typeface="Consolas" panose="020B0609020204030204" pitchFamily="49" charset="0"/>
              </a:rPr>
              <a:t>, </a:t>
            </a:r>
            <a:r>
              <a:rPr lang="en-US" altLang="zh-CN" b="1" dirty="0" err="1">
                <a:solidFill>
                  <a:srgbClr val="0093FF"/>
                </a:solidFill>
                <a:latin typeface="Consolas" panose="020B0609020204030204" pitchFamily="49" charset="0"/>
              </a:rPr>
              <a:t>c</a:t>
            </a:r>
            <a:r>
              <a:rPr lang="en-US" altLang="zh-CN" b="1" baseline="-25000" dirty="0">
                <a:solidFill>
                  <a:srgbClr val="0093FF"/>
                </a:solidFill>
                <a:latin typeface="Consolas" panose="020B0609020204030204" pitchFamily="49" charset="0"/>
              </a:rPr>
              <a:t>a</a:t>
            </a:r>
            <a:r>
              <a:rPr lang="en-US" altLang="zh-CN" b="1" dirty="0">
                <a:latin typeface="Consolas" panose="020B0609020204030204" pitchFamily="49" charset="0"/>
              </a:rPr>
              <a:t>) </a:t>
            </a:r>
            <a:endParaRPr lang="zh-CN" altLang="en-US" b="1" dirty="0">
              <a:latin typeface="Consolas" panose="020B0609020204030204" pitchFamily="49" charset="0"/>
            </a:endParaRPr>
          </a:p>
          <a:p>
            <a:pPr>
              <a:lnSpc>
                <a:spcPct val="150000"/>
              </a:lnSpc>
            </a:pPr>
            <a:r>
              <a:rPr lang="en-US" altLang="zh-CN" b="1" dirty="0">
                <a:latin typeface="Consolas" panose="020B0609020204030204" pitchFamily="49" charset="0"/>
              </a:rPr>
              <a:t>MAC(</a:t>
            </a:r>
            <a:r>
              <a:rPr lang="en-US" altLang="zh-CN" b="1" dirty="0" err="1">
                <a:solidFill>
                  <a:srgbClr val="008E00"/>
                </a:solidFill>
                <a:latin typeface="Consolas" panose="020B0609020204030204" pitchFamily="49" charset="0"/>
              </a:rPr>
              <a:t>k</a:t>
            </a:r>
            <a:r>
              <a:rPr lang="en-US" altLang="zh-CN" b="1" baseline="-25000" dirty="0">
                <a:solidFill>
                  <a:srgbClr val="008E00"/>
                </a:solidFill>
                <a:latin typeface="Consolas" panose="020B0609020204030204" pitchFamily="49" charset="0"/>
              </a:rPr>
              <a:t>a</a:t>
            </a:r>
            <a:r>
              <a:rPr lang="en-US" altLang="zh-CN" b="1" dirty="0">
                <a:latin typeface="Consolas" panose="020B0609020204030204" pitchFamily="49" charset="0"/>
              </a:rPr>
              <a:t>, </a:t>
            </a:r>
            <a:r>
              <a:rPr lang="en-US" altLang="zh-CN" b="1" dirty="0" err="1">
                <a:solidFill>
                  <a:srgbClr val="FF7C77"/>
                </a:solidFill>
                <a:latin typeface="Consolas" panose="020B0609020204030204" pitchFamily="49" charset="0"/>
              </a:rPr>
              <a:t>m</a:t>
            </a:r>
            <a:r>
              <a:rPr lang="en-US" altLang="zh-CN" b="1" baseline="-25000" dirty="0">
                <a:solidFill>
                  <a:srgbClr val="FF7C77"/>
                </a:solidFill>
                <a:latin typeface="Consolas" panose="020B0609020204030204" pitchFamily="49" charset="0"/>
              </a:rPr>
              <a:t>a</a:t>
            </a:r>
            <a:r>
              <a:rPr lang="en-US" altLang="zh-CN" b="1" dirty="0">
                <a:latin typeface="Consolas" panose="020B0609020204030204" pitchFamily="49" charset="0"/>
              </a:rPr>
              <a:t> |</a:t>
            </a:r>
            <a:r>
              <a:rPr lang="zh-CN" altLang="en-US" b="1" dirty="0">
                <a:solidFill>
                  <a:srgbClr val="FF7C77"/>
                </a:solidFill>
                <a:latin typeface="Consolas" panose="020B0609020204030204" pitchFamily="49" charset="0"/>
              </a:rPr>
              <a:t> </a:t>
            </a:r>
            <a:r>
              <a:rPr lang="en-US" altLang="zh-CN" b="1" dirty="0" err="1">
                <a:solidFill>
                  <a:schemeClr val="accent1"/>
                </a:solidFill>
                <a:latin typeface="Consolas" panose="020B0609020204030204" pitchFamily="49" charset="0"/>
              </a:rPr>
              <a:t>seq</a:t>
            </a:r>
            <a:r>
              <a:rPr lang="en-US" altLang="zh-CN" b="1" baseline="-25000" dirty="0" err="1">
                <a:solidFill>
                  <a:schemeClr val="accent1"/>
                </a:solidFill>
                <a:latin typeface="Consolas" panose="020B0609020204030204" pitchFamily="49" charset="0"/>
              </a:rPr>
              <a:t>a</a:t>
            </a:r>
            <a:r>
              <a:rPr lang="en-US" altLang="zh-CN" b="1" dirty="0">
                <a:latin typeface="Consolas" panose="020B0609020204030204" pitchFamily="49" charset="0"/>
              </a:rPr>
              <a:t>) == </a:t>
            </a:r>
            <a:r>
              <a:rPr lang="en-US" altLang="zh-CN" b="1" dirty="0" err="1">
                <a:solidFill>
                  <a:srgbClr val="9335FF"/>
                </a:solidFill>
                <a:latin typeface="Consolas" panose="020B0609020204030204" pitchFamily="49" charset="0"/>
              </a:rPr>
              <a:t>h</a:t>
            </a:r>
            <a:r>
              <a:rPr lang="en-US" altLang="zh-CN" b="1" baseline="-25000" dirty="0">
                <a:solidFill>
                  <a:srgbClr val="9335FF"/>
                </a:solidFill>
                <a:latin typeface="Consolas" panose="020B0609020204030204" pitchFamily="49" charset="0"/>
              </a:rPr>
              <a:t>a</a:t>
            </a:r>
            <a:r>
              <a:rPr lang="en-US" altLang="zh-CN" b="1" dirty="0">
                <a:solidFill>
                  <a:srgbClr val="9335FF"/>
                </a:solidFill>
                <a:latin typeface="Consolas" panose="020B0609020204030204" pitchFamily="49" charset="0"/>
              </a:rPr>
              <a:t> </a:t>
            </a:r>
            <a:r>
              <a:rPr lang="en-US" altLang="zh-CN" b="1" dirty="0">
                <a:latin typeface="Consolas" panose="020B0609020204030204" pitchFamily="49" charset="0"/>
              </a:rPr>
              <a:t>? </a:t>
            </a:r>
            <a:endParaRPr lang="en-US" altLang="zh-CN" dirty="0">
              <a:effectLst/>
            </a:endParaRPr>
          </a:p>
        </p:txBody>
      </p:sp>
      <p:sp>
        <p:nvSpPr>
          <p:cNvPr id="13" name="矩形 12"/>
          <p:cNvSpPr/>
          <p:nvPr/>
        </p:nvSpPr>
        <p:spPr>
          <a:xfrm>
            <a:off x="251520" y="4238426"/>
            <a:ext cx="3251211" cy="923330"/>
          </a:xfrm>
          <a:prstGeom prst="rect">
            <a:avLst/>
          </a:prstGeom>
          <a:solidFill>
            <a:schemeClr val="bg1"/>
          </a:solidFill>
        </p:spPr>
        <p:txBody>
          <a:bodyPr wrap="none">
            <a:spAutoFit/>
          </a:bodyPr>
          <a:lstStyle/>
          <a:p>
            <a:pPr>
              <a:lnSpc>
                <a:spcPct val="150000"/>
              </a:lnSpc>
            </a:pPr>
            <a:r>
              <a:rPr lang="en-US" altLang="zh-CN" b="1" dirty="0" err="1">
                <a:solidFill>
                  <a:srgbClr val="FF7C77"/>
                </a:solidFill>
                <a:latin typeface="Consolas" panose="020B0609020204030204" pitchFamily="49" charset="0"/>
              </a:rPr>
              <a:t>m</a:t>
            </a:r>
            <a:r>
              <a:rPr lang="en-US" altLang="zh-CN" b="1" baseline="-25000" dirty="0">
                <a:solidFill>
                  <a:srgbClr val="FF7C77"/>
                </a:solidFill>
                <a:latin typeface="Consolas" panose="020B0609020204030204" pitchFamily="49" charset="0"/>
              </a:rPr>
              <a:t>b</a:t>
            </a:r>
            <a:r>
              <a:rPr lang="zh-CN" altLang="en-US" b="1" dirty="0">
                <a:solidFill>
                  <a:srgbClr val="FF7C77"/>
                </a:solidFill>
                <a:latin typeface="Consolas" panose="020B0609020204030204" pitchFamily="49" charset="0"/>
              </a:rPr>
              <a:t> </a:t>
            </a:r>
            <a:r>
              <a:rPr lang="en-US" altLang="zh-CN" b="1" dirty="0">
                <a:latin typeface="Consolas" panose="020B0609020204030204" pitchFamily="49" charset="0"/>
              </a:rPr>
              <a:t>|</a:t>
            </a:r>
            <a:r>
              <a:rPr lang="zh-CN" altLang="en-US" b="1" dirty="0">
                <a:solidFill>
                  <a:srgbClr val="FF7C77"/>
                </a:solidFill>
                <a:latin typeface="Consolas" panose="020B0609020204030204" pitchFamily="49" charset="0"/>
              </a:rPr>
              <a:t> </a:t>
            </a:r>
            <a:r>
              <a:rPr lang="en-US" altLang="zh-CN" b="1" dirty="0" err="1">
                <a:solidFill>
                  <a:schemeClr val="accent1"/>
                </a:solidFill>
                <a:latin typeface="Consolas" panose="020B0609020204030204" pitchFamily="49" charset="0"/>
              </a:rPr>
              <a:t>seq</a:t>
            </a:r>
            <a:r>
              <a:rPr lang="en-US" altLang="zh-CN" b="1" baseline="-25000" dirty="0" err="1">
                <a:solidFill>
                  <a:schemeClr val="accent1"/>
                </a:solidFill>
                <a:latin typeface="Consolas" panose="020B0609020204030204" pitchFamily="49" charset="0"/>
              </a:rPr>
              <a:t>b</a:t>
            </a:r>
            <a:r>
              <a:rPr lang="en-US" altLang="zh-CN" b="1" dirty="0">
                <a:solidFill>
                  <a:srgbClr val="FF7C77"/>
                </a:solidFill>
                <a:latin typeface="Consolas" panose="020B0609020204030204" pitchFamily="49" charset="0"/>
              </a:rPr>
              <a:t> </a:t>
            </a:r>
            <a:r>
              <a:rPr lang="en-US" altLang="zh-CN" b="1" dirty="0">
                <a:latin typeface="Consolas" panose="020B0609020204030204" pitchFamily="49" charset="0"/>
              </a:rPr>
              <a:t>= </a:t>
            </a:r>
            <a:r>
              <a:rPr lang="en-US" altLang="zh-CN" b="1" dirty="0" err="1">
                <a:latin typeface="Consolas" panose="020B0609020204030204" pitchFamily="49" charset="0"/>
              </a:rPr>
              <a:t>decrypt</a:t>
            </a:r>
            <a:r>
              <a:rPr lang="en-US" altLang="zh-CN" b="1" dirty="0">
                <a:latin typeface="Consolas" panose="020B0609020204030204" pitchFamily="49" charset="0"/>
              </a:rPr>
              <a:t>(</a:t>
            </a:r>
            <a:r>
              <a:rPr lang="en-US" altLang="zh-CN" b="1" dirty="0" err="1">
                <a:solidFill>
                  <a:srgbClr val="008E4F"/>
                </a:solidFill>
                <a:latin typeface="Consolas" panose="020B0609020204030204" pitchFamily="49" charset="0"/>
              </a:rPr>
              <a:t>k</a:t>
            </a:r>
            <a:r>
              <a:rPr lang="en-US" altLang="zh-CN" b="1" baseline="-25000" dirty="0">
                <a:solidFill>
                  <a:srgbClr val="008E4F"/>
                </a:solidFill>
                <a:latin typeface="Consolas" panose="020B0609020204030204" pitchFamily="49" charset="0"/>
              </a:rPr>
              <a:t>b</a:t>
            </a:r>
            <a:r>
              <a:rPr lang="en-US" altLang="zh-CN" b="1" dirty="0">
                <a:latin typeface="Consolas" panose="020B0609020204030204" pitchFamily="49" charset="0"/>
              </a:rPr>
              <a:t>, </a:t>
            </a:r>
            <a:r>
              <a:rPr lang="en-US" altLang="zh-CN" b="1" dirty="0" err="1">
                <a:solidFill>
                  <a:srgbClr val="0093FF"/>
                </a:solidFill>
                <a:latin typeface="Consolas" panose="020B0609020204030204" pitchFamily="49" charset="0"/>
              </a:rPr>
              <a:t>c</a:t>
            </a:r>
            <a:r>
              <a:rPr lang="en-US" altLang="zh-CN" b="1" baseline="-25000" dirty="0">
                <a:solidFill>
                  <a:srgbClr val="0093FF"/>
                </a:solidFill>
                <a:latin typeface="Consolas" panose="020B0609020204030204" pitchFamily="49" charset="0"/>
              </a:rPr>
              <a:t>b</a:t>
            </a:r>
            <a:r>
              <a:rPr lang="en-US" altLang="zh-CN" b="1" dirty="0">
                <a:latin typeface="Consolas" panose="020B0609020204030204" pitchFamily="49" charset="0"/>
              </a:rPr>
              <a:t>) </a:t>
            </a:r>
            <a:endParaRPr lang="zh-CN" altLang="en-US" b="1" dirty="0">
              <a:latin typeface="Consolas" panose="020B0609020204030204" pitchFamily="49" charset="0"/>
            </a:endParaRPr>
          </a:p>
          <a:p>
            <a:pPr>
              <a:lnSpc>
                <a:spcPct val="150000"/>
              </a:lnSpc>
            </a:pPr>
            <a:r>
              <a:rPr lang="en-US" altLang="zh-CN" b="1" dirty="0">
                <a:latin typeface="Consolas" panose="020B0609020204030204" pitchFamily="49" charset="0"/>
              </a:rPr>
              <a:t>MAC(</a:t>
            </a:r>
            <a:r>
              <a:rPr lang="en-US" altLang="zh-CN" b="1" dirty="0" err="1">
                <a:solidFill>
                  <a:srgbClr val="008E00"/>
                </a:solidFill>
                <a:latin typeface="Consolas" panose="020B0609020204030204" pitchFamily="49" charset="0"/>
              </a:rPr>
              <a:t>k</a:t>
            </a:r>
            <a:r>
              <a:rPr lang="en-US" altLang="zh-CN" b="1" baseline="-25000" dirty="0">
                <a:solidFill>
                  <a:srgbClr val="008E00"/>
                </a:solidFill>
                <a:latin typeface="Consolas" panose="020B0609020204030204" pitchFamily="49" charset="0"/>
              </a:rPr>
              <a:t>b</a:t>
            </a:r>
            <a:r>
              <a:rPr lang="en-US" altLang="zh-CN" b="1" dirty="0">
                <a:latin typeface="Consolas" panose="020B0609020204030204" pitchFamily="49" charset="0"/>
              </a:rPr>
              <a:t>, </a:t>
            </a:r>
            <a:r>
              <a:rPr lang="en-US" altLang="zh-CN" b="1" dirty="0" err="1">
                <a:solidFill>
                  <a:srgbClr val="FF7C77"/>
                </a:solidFill>
                <a:latin typeface="Consolas" panose="020B0609020204030204" pitchFamily="49" charset="0"/>
              </a:rPr>
              <a:t>m</a:t>
            </a:r>
            <a:r>
              <a:rPr lang="en-US" altLang="zh-CN" b="1" baseline="-25000" dirty="0">
                <a:solidFill>
                  <a:srgbClr val="FF7C77"/>
                </a:solidFill>
                <a:latin typeface="Consolas" panose="020B0609020204030204" pitchFamily="49" charset="0"/>
              </a:rPr>
              <a:t>b</a:t>
            </a:r>
            <a:r>
              <a:rPr lang="en-US" altLang="zh-CN" b="1" dirty="0">
                <a:latin typeface="Consolas" panose="020B0609020204030204" pitchFamily="49" charset="0"/>
              </a:rPr>
              <a:t> |</a:t>
            </a:r>
            <a:r>
              <a:rPr lang="zh-CN" altLang="en-US" b="1" dirty="0">
                <a:solidFill>
                  <a:srgbClr val="FF7C77"/>
                </a:solidFill>
                <a:latin typeface="Consolas" panose="020B0609020204030204" pitchFamily="49" charset="0"/>
              </a:rPr>
              <a:t> </a:t>
            </a:r>
            <a:r>
              <a:rPr lang="en-US" altLang="zh-CN" b="1" dirty="0" err="1">
                <a:solidFill>
                  <a:schemeClr val="accent1"/>
                </a:solidFill>
                <a:latin typeface="Consolas" panose="020B0609020204030204" pitchFamily="49" charset="0"/>
              </a:rPr>
              <a:t>seq</a:t>
            </a:r>
            <a:r>
              <a:rPr lang="en-US" altLang="zh-CN" b="1" baseline="-25000" dirty="0" err="1">
                <a:solidFill>
                  <a:schemeClr val="accent1"/>
                </a:solidFill>
                <a:latin typeface="Consolas" panose="020B0609020204030204" pitchFamily="49" charset="0"/>
              </a:rPr>
              <a:t>b</a:t>
            </a:r>
            <a:r>
              <a:rPr lang="en-US" altLang="zh-CN" b="1" dirty="0">
                <a:latin typeface="Consolas" panose="020B0609020204030204" pitchFamily="49" charset="0"/>
              </a:rPr>
              <a:t>) == </a:t>
            </a:r>
            <a:r>
              <a:rPr lang="en-US" altLang="zh-CN" b="1" dirty="0" err="1">
                <a:solidFill>
                  <a:srgbClr val="9335FF"/>
                </a:solidFill>
                <a:latin typeface="Consolas" panose="020B0609020204030204" pitchFamily="49" charset="0"/>
              </a:rPr>
              <a:t>h</a:t>
            </a:r>
            <a:r>
              <a:rPr lang="en-US" altLang="zh-CN" b="1" baseline="-25000" dirty="0">
                <a:solidFill>
                  <a:srgbClr val="9335FF"/>
                </a:solidFill>
                <a:latin typeface="Consolas" panose="020B0609020204030204" pitchFamily="49" charset="0"/>
              </a:rPr>
              <a:t>b</a:t>
            </a:r>
            <a:r>
              <a:rPr lang="en-US" altLang="zh-CN" b="1" dirty="0">
                <a:solidFill>
                  <a:srgbClr val="9335FF"/>
                </a:solidFill>
                <a:latin typeface="Consolas" panose="020B0609020204030204" pitchFamily="49" charset="0"/>
              </a:rPr>
              <a:t> </a:t>
            </a:r>
            <a:r>
              <a:rPr lang="en-US" altLang="zh-CN" b="1" dirty="0">
                <a:latin typeface="Consolas" panose="020B0609020204030204" pitchFamily="49" charset="0"/>
              </a:rPr>
              <a:t>? </a:t>
            </a:r>
            <a:endParaRPr lang="en-US" altLang="zh-CN" dirty="0">
              <a:effectLst/>
            </a:endParaRPr>
          </a:p>
        </p:txBody>
      </p:sp>
      <p:sp>
        <p:nvSpPr>
          <p:cNvPr id="14" name="矩形 13"/>
          <p:cNvSpPr/>
          <p:nvPr/>
        </p:nvSpPr>
        <p:spPr>
          <a:xfrm>
            <a:off x="5724128" y="3345007"/>
            <a:ext cx="3244799" cy="923330"/>
          </a:xfrm>
          <a:prstGeom prst="rect">
            <a:avLst/>
          </a:prstGeom>
          <a:solidFill>
            <a:schemeClr val="bg1"/>
          </a:solidFill>
        </p:spPr>
        <p:txBody>
          <a:bodyPr wrap="none">
            <a:spAutoFit/>
          </a:bodyPr>
          <a:lstStyle/>
          <a:p>
            <a:pPr>
              <a:lnSpc>
                <a:spcPct val="150000"/>
              </a:lnSpc>
            </a:pPr>
            <a:r>
              <a:rPr lang="en-US" altLang="zh-CN" b="1" dirty="0" err="1">
                <a:solidFill>
                  <a:srgbClr val="0093FF"/>
                </a:solidFill>
                <a:latin typeface="Consolas" panose="020B0609020204030204" pitchFamily="49" charset="0"/>
              </a:rPr>
              <a:t>c</a:t>
            </a:r>
            <a:r>
              <a:rPr lang="en-US" altLang="zh-CN" b="1" baseline="-25000" dirty="0">
                <a:solidFill>
                  <a:srgbClr val="0093FF"/>
                </a:solidFill>
                <a:latin typeface="Consolas" panose="020B0609020204030204" pitchFamily="49" charset="0"/>
              </a:rPr>
              <a:t>b</a:t>
            </a:r>
            <a:r>
              <a:rPr lang="en-US" altLang="zh-CN" b="1" dirty="0">
                <a:solidFill>
                  <a:srgbClr val="0093FF"/>
                </a:solidFill>
                <a:latin typeface="Consolas" panose="020B0609020204030204" pitchFamily="49" charset="0"/>
              </a:rPr>
              <a:t> </a:t>
            </a:r>
            <a:r>
              <a:rPr lang="en-US" altLang="zh-CN" b="1" dirty="0">
                <a:latin typeface="Consolas" panose="020B0609020204030204" pitchFamily="49" charset="0"/>
              </a:rPr>
              <a:t>= </a:t>
            </a:r>
            <a:r>
              <a:rPr lang="en-US" altLang="zh-CN" b="1" dirty="0" err="1">
                <a:latin typeface="Consolas" panose="020B0609020204030204" pitchFamily="49" charset="0"/>
              </a:rPr>
              <a:t>encrypt</a:t>
            </a:r>
            <a:r>
              <a:rPr lang="en-US" altLang="zh-CN" b="1" dirty="0">
                <a:latin typeface="Consolas" panose="020B0609020204030204" pitchFamily="49" charset="0"/>
              </a:rPr>
              <a:t>(</a:t>
            </a:r>
            <a:r>
              <a:rPr lang="en-US" altLang="zh-CN" b="1" dirty="0" err="1">
                <a:solidFill>
                  <a:srgbClr val="4C8E00"/>
                </a:solidFill>
                <a:latin typeface="Consolas" panose="020B0609020204030204" pitchFamily="49" charset="0"/>
              </a:rPr>
              <a:t>k</a:t>
            </a:r>
            <a:r>
              <a:rPr lang="en-US" altLang="zh-CN" b="1" baseline="-25000" dirty="0">
                <a:solidFill>
                  <a:srgbClr val="4C8E00"/>
                </a:solidFill>
                <a:latin typeface="Consolas" panose="020B0609020204030204" pitchFamily="49" charset="0"/>
              </a:rPr>
              <a:t>b</a:t>
            </a:r>
            <a:r>
              <a:rPr lang="en-US" altLang="zh-CN" b="1" dirty="0">
                <a:latin typeface="Consolas" panose="020B0609020204030204" pitchFamily="49" charset="0"/>
              </a:rPr>
              <a:t>, </a:t>
            </a:r>
            <a:r>
              <a:rPr lang="en-US" altLang="zh-CN" b="1" dirty="0" err="1">
                <a:solidFill>
                  <a:srgbClr val="FF7C77"/>
                </a:solidFill>
                <a:latin typeface="Consolas" panose="020B0609020204030204" pitchFamily="49" charset="0"/>
              </a:rPr>
              <a:t>m</a:t>
            </a:r>
            <a:r>
              <a:rPr lang="en-US" altLang="zh-CN" b="1" baseline="-25000" dirty="0">
                <a:solidFill>
                  <a:srgbClr val="FF7C77"/>
                </a:solidFill>
                <a:latin typeface="Consolas" panose="020B0609020204030204" pitchFamily="49" charset="0"/>
              </a:rPr>
              <a:t>b</a:t>
            </a:r>
            <a:r>
              <a:rPr lang="zh-CN" altLang="en-US" b="1" dirty="0">
                <a:solidFill>
                  <a:srgbClr val="FF7C77"/>
                </a:solidFill>
                <a:latin typeface="Consolas" panose="020B0609020204030204" pitchFamily="49" charset="0"/>
              </a:rPr>
              <a:t> </a:t>
            </a:r>
            <a:r>
              <a:rPr lang="en-US" altLang="zh-CN" b="1" dirty="0">
                <a:latin typeface="Consolas" panose="020B0609020204030204" pitchFamily="49" charset="0"/>
              </a:rPr>
              <a:t>|</a:t>
            </a:r>
            <a:r>
              <a:rPr lang="zh-CN" altLang="en-US" b="1" dirty="0">
                <a:solidFill>
                  <a:srgbClr val="FF7C77"/>
                </a:solidFill>
                <a:latin typeface="Consolas" panose="020B0609020204030204" pitchFamily="49" charset="0"/>
              </a:rPr>
              <a:t> </a:t>
            </a:r>
            <a:r>
              <a:rPr lang="en-US" altLang="zh-CN" b="1" dirty="0" err="1">
                <a:solidFill>
                  <a:schemeClr val="accent1"/>
                </a:solidFill>
                <a:latin typeface="Consolas" panose="020B0609020204030204" pitchFamily="49" charset="0"/>
              </a:rPr>
              <a:t>seq</a:t>
            </a:r>
            <a:r>
              <a:rPr lang="en-US" altLang="zh-CN" b="1" baseline="-25000" dirty="0" err="1">
                <a:solidFill>
                  <a:schemeClr val="accent1"/>
                </a:solidFill>
                <a:latin typeface="Consolas" panose="020B0609020204030204" pitchFamily="49" charset="0"/>
              </a:rPr>
              <a:t>b</a:t>
            </a:r>
            <a:r>
              <a:rPr lang="en-US" altLang="zh-CN" b="1" dirty="0">
                <a:latin typeface="Consolas" panose="020B0609020204030204" pitchFamily="49" charset="0"/>
              </a:rPr>
              <a:t>) </a:t>
            </a:r>
            <a:endParaRPr lang="zh-CN" altLang="en-US" b="1" dirty="0">
              <a:latin typeface="Consolas" panose="020B0609020204030204" pitchFamily="49" charset="0"/>
            </a:endParaRPr>
          </a:p>
          <a:p>
            <a:pPr>
              <a:lnSpc>
                <a:spcPct val="150000"/>
              </a:lnSpc>
            </a:pPr>
            <a:r>
              <a:rPr lang="en-US" altLang="zh-CN" b="1" dirty="0" err="1">
                <a:solidFill>
                  <a:srgbClr val="9335FF"/>
                </a:solidFill>
                <a:latin typeface="Consolas" panose="020B0609020204030204" pitchFamily="49" charset="0"/>
              </a:rPr>
              <a:t>h</a:t>
            </a:r>
            <a:r>
              <a:rPr lang="en-US" altLang="zh-CN" b="1" baseline="-25000" dirty="0">
                <a:solidFill>
                  <a:srgbClr val="9335FF"/>
                </a:solidFill>
                <a:latin typeface="Consolas" panose="020B0609020204030204" pitchFamily="49" charset="0"/>
              </a:rPr>
              <a:t>b</a:t>
            </a:r>
            <a:r>
              <a:rPr lang="en-US" altLang="zh-CN" b="1" dirty="0">
                <a:solidFill>
                  <a:srgbClr val="9335FF"/>
                </a:solidFill>
                <a:latin typeface="Consolas" panose="020B0609020204030204" pitchFamily="49" charset="0"/>
              </a:rPr>
              <a:t> </a:t>
            </a:r>
            <a:r>
              <a:rPr lang="en-US" altLang="zh-CN" b="1" dirty="0">
                <a:latin typeface="Consolas" panose="020B0609020204030204" pitchFamily="49" charset="0"/>
              </a:rPr>
              <a:t>= MAC(</a:t>
            </a:r>
            <a:r>
              <a:rPr lang="en-US" altLang="zh-CN" b="1" dirty="0" err="1">
                <a:solidFill>
                  <a:srgbClr val="4C8E00"/>
                </a:solidFill>
                <a:latin typeface="Consolas" panose="020B0609020204030204" pitchFamily="49" charset="0"/>
              </a:rPr>
              <a:t>k</a:t>
            </a:r>
            <a:r>
              <a:rPr lang="en-US" altLang="zh-CN" b="1" baseline="-25000" dirty="0">
                <a:solidFill>
                  <a:srgbClr val="4C8E00"/>
                </a:solidFill>
                <a:latin typeface="Consolas" panose="020B0609020204030204" pitchFamily="49" charset="0"/>
              </a:rPr>
              <a:t>b</a:t>
            </a:r>
            <a:r>
              <a:rPr lang="en-US" altLang="zh-CN" b="1" dirty="0">
                <a:latin typeface="Consolas" panose="020B0609020204030204" pitchFamily="49" charset="0"/>
              </a:rPr>
              <a:t>, </a:t>
            </a:r>
            <a:r>
              <a:rPr lang="en-US" altLang="zh-CN" b="1" dirty="0" err="1">
                <a:solidFill>
                  <a:srgbClr val="FF7C77"/>
                </a:solidFill>
                <a:latin typeface="Consolas" panose="020B0609020204030204" pitchFamily="49" charset="0"/>
              </a:rPr>
              <a:t>m</a:t>
            </a:r>
            <a:r>
              <a:rPr lang="en-US" altLang="zh-CN" b="1" baseline="-25000" dirty="0">
                <a:solidFill>
                  <a:srgbClr val="FF7C77"/>
                </a:solidFill>
                <a:latin typeface="Consolas" panose="020B0609020204030204" pitchFamily="49" charset="0"/>
              </a:rPr>
              <a:t>b</a:t>
            </a:r>
            <a:r>
              <a:rPr lang="zh-CN" altLang="en-US" b="1" dirty="0">
                <a:solidFill>
                  <a:srgbClr val="FF7C77"/>
                </a:solidFill>
                <a:latin typeface="Consolas" panose="020B0609020204030204" pitchFamily="49" charset="0"/>
              </a:rPr>
              <a:t> </a:t>
            </a:r>
            <a:r>
              <a:rPr lang="en-US" altLang="zh-CN" b="1" dirty="0">
                <a:latin typeface="Consolas" panose="020B0609020204030204" pitchFamily="49" charset="0"/>
              </a:rPr>
              <a:t>|</a:t>
            </a:r>
            <a:r>
              <a:rPr lang="zh-CN" altLang="en-US" b="1" dirty="0">
                <a:solidFill>
                  <a:srgbClr val="FF7C77"/>
                </a:solidFill>
                <a:latin typeface="Consolas" panose="020B0609020204030204" pitchFamily="49" charset="0"/>
              </a:rPr>
              <a:t> </a:t>
            </a:r>
            <a:r>
              <a:rPr lang="en-US" altLang="zh-CN" b="1" dirty="0" err="1">
                <a:solidFill>
                  <a:schemeClr val="accent1"/>
                </a:solidFill>
                <a:latin typeface="Consolas" panose="020B0609020204030204" pitchFamily="49" charset="0"/>
              </a:rPr>
              <a:t>seq</a:t>
            </a:r>
            <a:r>
              <a:rPr lang="en-US" altLang="zh-CN" b="1" baseline="-25000" dirty="0" err="1">
                <a:solidFill>
                  <a:schemeClr val="accent1"/>
                </a:solidFill>
                <a:latin typeface="Consolas" panose="020B0609020204030204" pitchFamily="49" charset="0"/>
              </a:rPr>
              <a:t>b</a:t>
            </a:r>
            <a:r>
              <a:rPr lang="en-US" altLang="zh-CN" b="1" dirty="0">
                <a:latin typeface="Consolas" panose="020B0609020204030204" pitchFamily="49" charset="0"/>
              </a:rPr>
              <a:t>) </a:t>
            </a:r>
            <a:endParaRPr lang="en-US" altLang="zh-CN" dirty="0">
              <a:effectLst/>
            </a:endParaRPr>
          </a:p>
        </p:txBody>
      </p:sp>
      <p:cxnSp>
        <p:nvCxnSpPr>
          <p:cNvPr id="15" name="直线箭头连接符 14"/>
          <p:cNvCxnSpPr/>
          <p:nvPr/>
        </p:nvCxnSpPr>
        <p:spPr>
          <a:xfrm flipH="1">
            <a:off x="1877126" y="4336570"/>
            <a:ext cx="5287162" cy="3309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049869" y="4077861"/>
            <a:ext cx="925253" cy="507831"/>
          </a:xfrm>
          <a:prstGeom prst="rect">
            <a:avLst/>
          </a:prstGeom>
          <a:solidFill>
            <a:schemeClr val="bg1"/>
          </a:solidFill>
          <a:ln w="28575">
            <a:solidFill>
              <a:schemeClr val="tx1"/>
            </a:solidFill>
          </a:ln>
        </p:spPr>
        <p:txBody>
          <a:bodyPr wrap="none">
            <a:spAutoFit/>
          </a:bodyPr>
          <a:lstStyle/>
          <a:p>
            <a:pPr>
              <a:lnSpc>
                <a:spcPct val="150000"/>
              </a:lnSpc>
            </a:pPr>
            <a:r>
              <a:rPr lang="en-US" altLang="zh-CN" b="1" dirty="0" err="1">
                <a:solidFill>
                  <a:srgbClr val="0093FF"/>
                </a:solidFill>
                <a:latin typeface="Consolas" panose="020B0609020204030204" pitchFamily="49" charset="0"/>
              </a:rPr>
              <a:t>c</a:t>
            </a:r>
            <a:r>
              <a:rPr lang="en-US" altLang="zh-CN" b="1" baseline="-25000" dirty="0">
                <a:solidFill>
                  <a:srgbClr val="0093FF"/>
                </a:solidFill>
                <a:latin typeface="Consolas" panose="020B0609020204030204" pitchFamily="49" charset="0"/>
              </a:rPr>
              <a:t>b</a:t>
            </a:r>
            <a:r>
              <a:rPr lang="en-US" altLang="zh-CN" b="1" dirty="0">
                <a:solidFill>
                  <a:srgbClr val="0093FF"/>
                </a:solidFill>
                <a:latin typeface="Consolas" panose="020B0609020204030204" pitchFamily="49" charset="0"/>
              </a:rPr>
              <a:t> </a:t>
            </a:r>
            <a:r>
              <a:rPr lang="en-US" altLang="zh-CN" b="1" dirty="0">
                <a:latin typeface="Consolas" panose="020B0609020204030204" pitchFamily="49" charset="0"/>
              </a:rPr>
              <a:t>|</a:t>
            </a:r>
            <a:r>
              <a:rPr lang="zh-CN" altLang="en-US" b="1" dirty="0">
                <a:latin typeface="Consolas" panose="020B0609020204030204" pitchFamily="49" charset="0"/>
              </a:rPr>
              <a:t> </a:t>
            </a:r>
            <a:r>
              <a:rPr lang="en-US" altLang="zh-CN" b="1" dirty="0" err="1">
                <a:solidFill>
                  <a:srgbClr val="9335FF"/>
                </a:solidFill>
                <a:latin typeface="Consolas" panose="020B0609020204030204" pitchFamily="49" charset="0"/>
              </a:rPr>
              <a:t>h</a:t>
            </a:r>
            <a:r>
              <a:rPr lang="en-US" altLang="zh-CN" b="1" baseline="-25000" dirty="0">
                <a:solidFill>
                  <a:srgbClr val="9335FF"/>
                </a:solidFill>
                <a:latin typeface="Consolas" panose="020B0609020204030204" pitchFamily="49" charset="0"/>
              </a:rPr>
              <a:t>b</a:t>
            </a:r>
            <a:endParaRPr lang="en-US" altLang="zh-CN" baseline="-25000" dirty="0">
              <a:effectLst/>
            </a:endParaRPr>
          </a:p>
        </p:txBody>
      </p:sp>
      <p:sp>
        <p:nvSpPr>
          <p:cNvPr id="20" name="文本框 19"/>
          <p:cNvSpPr txBox="1"/>
          <p:nvPr/>
        </p:nvSpPr>
        <p:spPr>
          <a:xfrm>
            <a:off x="1031873" y="50205"/>
            <a:ext cx="1599132" cy="369332"/>
          </a:xfrm>
          <a:prstGeom prst="rect">
            <a:avLst/>
          </a:prstGeom>
          <a:noFill/>
        </p:spPr>
        <p:txBody>
          <a:bodyPr wrap="square">
            <a:spAutoFit/>
          </a:bodyPr>
          <a:lstStyle/>
          <a:p>
            <a:pPr algn="ctr"/>
            <a:r>
              <a:rPr lang="en-US" altLang="zh-CN" dirty="0">
                <a:solidFill>
                  <a:srgbClr val="4C8E00"/>
                </a:solidFill>
                <a:latin typeface="Consolas" panose="020B0609020204030204" pitchFamily="49" charset="0"/>
              </a:rPr>
              <a:t>has</a:t>
            </a:r>
            <a:r>
              <a:rPr lang="zh-CN" altLang="en-US" b="1" dirty="0">
                <a:solidFill>
                  <a:srgbClr val="4C8E00"/>
                </a:solidFill>
                <a:latin typeface="Consolas" panose="020B0609020204030204" pitchFamily="49" charset="0"/>
              </a:rPr>
              <a:t> </a:t>
            </a:r>
            <a:r>
              <a:rPr lang="en-US" altLang="zh-CN" b="1" dirty="0" err="1">
                <a:solidFill>
                  <a:srgbClr val="4C8E00"/>
                </a:solidFill>
                <a:latin typeface="Consolas" panose="020B0609020204030204" pitchFamily="49" charset="0"/>
              </a:rPr>
              <a:t>k</a:t>
            </a:r>
            <a:r>
              <a:rPr lang="en-US" altLang="zh-CN" b="1" baseline="-25000" dirty="0">
                <a:solidFill>
                  <a:srgbClr val="4C8E00"/>
                </a:solidFill>
                <a:latin typeface="Consolas" panose="020B0609020204030204" pitchFamily="49" charset="0"/>
              </a:rPr>
              <a:t>a</a:t>
            </a:r>
            <a:r>
              <a:rPr lang="zh-CN" altLang="en-US" b="1" baseline="-25000" dirty="0">
                <a:solidFill>
                  <a:srgbClr val="4C8E00"/>
                </a:solidFill>
                <a:latin typeface="Consolas" panose="020B0609020204030204" pitchFamily="49" charset="0"/>
              </a:rPr>
              <a:t> </a:t>
            </a:r>
            <a:r>
              <a:rPr lang="en-US" altLang="zh-CN" b="1" dirty="0">
                <a:solidFill>
                  <a:srgbClr val="4C8E00"/>
                </a:solidFill>
                <a:latin typeface="Consolas" panose="020B0609020204030204" pitchFamily="49" charset="0"/>
              </a:rPr>
              <a:t>&amp; </a:t>
            </a:r>
            <a:r>
              <a:rPr lang="en-US" altLang="zh-CN" b="1" dirty="0" err="1">
                <a:solidFill>
                  <a:srgbClr val="4C8E00"/>
                </a:solidFill>
                <a:latin typeface="Consolas" panose="020B0609020204030204" pitchFamily="49" charset="0"/>
              </a:rPr>
              <a:t>k</a:t>
            </a:r>
            <a:r>
              <a:rPr lang="en-US" altLang="zh-CN" b="1" baseline="-25000" dirty="0">
                <a:solidFill>
                  <a:srgbClr val="4C8E00"/>
                </a:solidFill>
                <a:latin typeface="Consolas" panose="020B0609020204030204" pitchFamily="49" charset="0"/>
              </a:rPr>
              <a:t>b </a:t>
            </a:r>
            <a:endParaRPr lang="zh-CN" altLang="en-US" b="1" dirty="0">
              <a:solidFill>
                <a:srgbClr val="4C8E00"/>
              </a:solidFill>
              <a:latin typeface="Consolas" panose="020B0609020204030204" pitchFamily="49" charset="0"/>
            </a:endParaRPr>
          </a:p>
        </p:txBody>
      </p:sp>
      <p:sp>
        <p:nvSpPr>
          <p:cNvPr id="22" name="文本框 21"/>
          <p:cNvSpPr txBox="1"/>
          <p:nvPr/>
        </p:nvSpPr>
        <p:spPr>
          <a:xfrm>
            <a:off x="6436730" y="12313"/>
            <a:ext cx="1599132" cy="369332"/>
          </a:xfrm>
          <a:prstGeom prst="rect">
            <a:avLst/>
          </a:prstGeom>
          <a:noFill/>
        </p:spPr>
        <p:txBody>
          <a:bodyPr wrap="square">
            <a:spAutoFit/>
          </a:bodyPr>
          <a:lstStyle/>
          <a:p>
            <a:pPr algn="ctr"/>
            <a:r>
              <a:rPr lang="en-US" altLang="zh-CN" dirty="0">
                <a:solidFill>
                  <a:srgbClr val="4C8E00"/>
                </a:solidFill>
                <a:latin typeface="Consolas" panose="020B0609020204030204" pitchFamily="49" charset="0"/>
              </a:rPr>
              <a:t>has</a:t>
            </a:r>
            <a:r>
              <a:rPr lang="zh-CN" altLang="en-US" b="1" dirty="0">
                <a:solidFill>
                  <a:srgbClr val="4C8E00"/>
                </a:solidFill>
                <a:latin typeface="Consolas" panose="020B0609020204030204" pitchFamily="49" charset="0"/>
              </a:rPr>
              <a:t> </a:t>
            </a:r>
            <a:r>
              <a:rPr lang="en-US" altLang="zh-CN" b="1" dirty="0" err="1">
                <a:solidFill>
                  <a:srgbClr val="4C8E00"/>
                </a:solidFill>
                <a:latin typeface="Consolas" panose="020B0609020204030204" pitchFamily="49" charset="0"/>
              </a:rPr>
              <a:t>k</a:t>
            </a:r>
            <a:r>
              <a:rPr lang="en-US" altLang="zh-CN" b="1" baseline="-25000" dirty="0">
                <a:solidFill>
                  <a:srgbClr val="4C8E00"/>
                </a:solidFill>
                <a:latin typeface="Consolas" panose="020B0609020204030204" pitchFamily="49" charset="0"/>
              </a:rPr>
              <a:t>a</a:t>
            </a:r>
            <a:r>
              <a:rPr lang="zh-CN" altLang="en-US" b="1" baseline="-25000" dirty="0">
                <a:solidFill>
                  <a:srgbClr val="4C8E00"/>
                </a:solidFill>
                <a:latin typeface="Consolas" panose="020B0609020204030204" pitchFamily="49" charset="0"/>
              </a:rPr>
              <a:t> </a:t>
            </a:r>
            <a:r>
              <a:rPr lang="en-US" altLang="zh-CN" b="1" dirty="0">
                <a:solidFill>
                  <a:srgbClr val="4C8E00"/>
                </a:solidFill>
                <a:latin typeface="Consolas" panose="020B0609020204030204" pitchFamily="49" charset="0"/>
              </a:rPr>
              <a:t>&amp; </a:t>
            </a:r>
            <a:r>
              <a:rPr lang="en-US" altLang="zh-CN" b="1" dirty="0" err="1">
                <a:solidFill>
                  <a:srgbClr val="4C8E00"/>
                </a:solidFill>
                <a:latin typeface="Consolas" panose="020B0609020204030204" pitchFamily="49" charset="0"/>
              </a:rPr>
              <a:t>k</a:t>
            </a:r>
            <a:r>
              <a:rPr lang="en-US" altLang="zh-CN" b="1" baseline="-25000" dirty="0">
                <a:solidFill>
                  <a:srgbClr val="4C8E00"/>
                </a:solidFill>
                <a:latin typeface="Consolas" panose="020B0609020204030204" pitchFamily="49" charset="0"/>
              </a:rPr>
              <a:t>b </a:t>
            </a:r>
            <a:endParaRPr lang="zh-CN" altLang="en-US" b="1" dirty="0">
              <a:solidFill>
                <a:srgbClr val="4C8E00"/>
              </a:solidFill>
              <a:latin typeface="Consolas" panose="020B0609020204030204" pitchFamily="49"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259632" y="265212"/>
            <a:ext cx="6624736" cy="4686528"/>
          </a:xfrm>
          <a:prstGeom prst="rect">
            <a:avLst/>
          </a:prstGeom>
        </p:spPr>
      </p:pic>
      <p:sp>
        <p:nvSpPr>
          <p:cNvPr id="2" name="文本框 1"/>
          <p:cNvSpPr txBox="1"/>
          <p:nvPr/>
        </p:nvSpPr>
        <p:spPr>
          <a:xfrm>
            <a:off x="1403648" y="5161756"/>
            <a:ext cx="6840760" cy="369332"/>
          </a:xfrm>
          <a:prstGeom prst="rect">
            <a:avLst/>
          </a:prstGeom>
          <a:noFill/>
          <a:ln>
            <a:solidFill>
              <a:schemeClr val="accent1"/>
            </a:solidFill>
          </a:ln>
        </p:spPr>
        <p:txBody>
          <a:bodyPr wrap="square" rtlCol="0">
            <a:spAutoFit/>
          </a:bodyPr>
          <a:lstStyle/>
          <a:p>
            <a:pPr algn="ctr"/>
            <a:r>
              <a:rPr kumimoji="1" lang="en-US" altLang="zh-CN" dirty="0">
                <a:latin typeface="Arial" panose="020B0604020202020204" pitchFamily="34" charset="0"/>
                <a:cs typeface="Arial" panose="020B0604020202020204" pitchFamily="34" charset="0"/>
              </a:rPr>
              <a:t>(</a:t>
            </a:r>
            <a:r>
              <a:rPr kumimoji="1" lang="en-US" altLang="zh-CN" dirty="0" err="1">
                <a:latin typeface="Arial" panose="020B0604020202020204" pitchFamily="34" charset="0"/>
                <a:cs typeface="Arial" panose="020B0604020202020204" pitchFamily="34" charset="0"/>
              </a:rPr>
              <a:t>g</a:t>
            </a:r>
            <a:r>
              <a:rPr kumimoji="1" lang="en-US" altLang="zh-CN" baseline="30000" dirty="0" err="1">
                <a:latin typeface="Arial" panose="020B0604020202020204" pitchFamily="34" charset="0"/>
                <a:cs typeface="Arial" panose="020B0604020202020204" pitchFamily="34" charset="0"/>
              </a:rPr>
              <a:t>b</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mod</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p)</a:t>
            </a:r>
            <a:r>
              <a:rPr kumimoji="1" lang="en-US" altLang="zh-CN" baseline="30000" dirty="0">
                <a:latin typeface="Arial" panose="020B0604020202020204" pitchFamily="34" charset="0"/>
                <a:cs typeface="Arial" panose="020B0604020202020204" pitchFamily="34" charset="0"/>
              </a:rPr>
              <a:t>a</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mod</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p</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t>
            </a:r>
            <a:r>
              <a:rPr kumimoji="1" lang="zh-CN" altLang="en-US" dirty="0">
                <a:latin typeface="Arial" panose="020B0604020202020204" pitchFamily="34" charset="0"/>
                <a:cs typeface="Arial" panose="020B0604020202020204" pitchFamily="34" charset="0"/>
              </a:rPr>
              <a:t>    </a:t>
            </a:r>
            <a:r>
              <a:rPr kumimoji="1" lang="en-US" altLang="zh-CN" dirty="0">
                <a:highlight>
                  <a:srgbClr val="FFFF00"/>
                </a:highlight>
                <a:latin typeface="Arial" panose="020B0604020202020204" pitchFamily="34" charset="0"/>
                <a:cs typeface="Arial" panose="020B0604020202020204" pitchFamily="34" charset="0"/>
              </a:rPr>
              <a:t>g</a:t>
            </a:r>
            <a:r>
              <a:rPr kumimoji="1" lang="en-US" altLang="zh-CN" baseline="30000" dirty="0">
                <a:highlight>
                  <a:srgbClr val="FFFF00"/>
                </a:highlight>
                <a:latin typeface="Arial" panose="020B0604020202020204" pitchFamily="34" charset="0"/>
                <a:cs typeface="Arial" panose="020B0604020202020204" pitchFamily="34" charset="0"/>
              </a:rPr>
              <a:t>ab</a:t>
            </a:r>
            <a:r>
              <a:rPr kumimoji="1" lang="zh-CN" altLang="en-US" dirty="0">
                <a:highlight>
                  <a:srgbClr val="FFFF00"/>
                </a:highlight>
                <a:latin typeface="Arial" panose="020B0604020202020204" pitchFamily="34" charset="0"/>
                <a:cs typeface="Arial" panose="020B0604020202020204" pitchFamily="34" charset="0"/>
              </a:rPr>
              <a:t> </a:t>
            </a:r>
            <a:r>
              <a:rPr kumimoji="1" lang="en-US" altLang="zh-CN" dirty="0">
                <a:highlight>
                  <a:srgbClr val="FFFF00"/>
                </a:highlight>
                <a:latin typeface="Arial" panose="020B0604020202020204" pitchFamily="34" charset="0"/>
                <a:cs typeface="Arial" panose="020B0604020202020204" pitchFamily="34" charset="0"/>
              </a:rPr>
              <a:t>mod</a:t>
            </a:r>
            <a:r>
              <a:rPr kumimoji="1" lang="zh-CN" altLang="en-US" dirty="0">
                <a:highlight>
                  <a:srgbClr val="FFFF00"/>
                </a:highlight>
                <a:latin typeface="Arial" panose="020B0604020202020204" pitchFamily="34" charset="0"/>
                <a:cs typeface="Arial" panose="020B0604020202020204" pitchFamily="34" charset="0"/>
              </a:rPr>
              <a:t> </a:t>
            </a:r>
            <a:r>
              <a:rPr kumimoji="1" lang="en-US" altLang="zh-CN" dirty="0">
                <a:highlight>
                  <a:srgbClr val="FFFF00"/>
                </a:highlight>
                <a:latin typeface="Arial" panose="020B0604020202020204" pitchFamily="34" charset="0"/>
                <a:cs typeface="Arial" panose="020B0604020202020204" pitchFamily="34" charset="0"/>
              </a:rPr>
              <a:t>p</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t>
            </a:r>
            <a:r>
              <a:rPr kumimoji="1" lang="en-US" altLang="zh-CN" dirty="0" err="1">
                <a:latin typeface="Arial" panose="020B0604020202020204" pitchFamily="34" charset="0"/>
                <a:cs typeface="Arial" panose="020B0604020202020204" pitchFamily="34" charset="0"/>
              </a:rPr>
              <a:t>g</a:t>
            </a:r>
            <a:r>
              <a:rPr kumimoji="1" lang="en-US" altLang="zh-CN" baseline="30000" dirty="0" err="1">
                <a:latin typeface="Arial" panose="020B0604020202020204" pitchFamily="34" charset="0"/>
                <a:cs typeface="Arial" panose="020B0604020202020204" pitchFamily="34" charset="0"/>
              </a:rPr>
              <a:t>a</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mod</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p)</a:t>
            </a:r>
            <a:r>
              <a:rPr kumimoji="1" lang="en-US" altLang="zh-CN" baseline="30000" dirty="0">
                <a:latin typeface="Arial" panose="020B0604020202020204" pitchFamily="34" charset="0"/>
                <a:cs typeface="Arial" panose="020B0604020202020204" pitchFamily="34" charset="0"/>
              </a:rPr>
              <a:t>b</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mod</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p</a:t>
            </a:r>
            <a:endParaRPr kumimoji="1" lang="zh-CN" altLang="en-US" dirty="0">
              <a:latin typeface="Arial" panose="020B0604020202020204" pitchFamily="34" charset="0"/>
              <a:cs typeface="Arial" panose="020B0604020202020204" pitchFamily="34" charset="0"/>
            </a:endParaRPr>
          </a:p>
        </p:txBody>
      </p:sp>
      <p:sp>
        <p:nvSpPr>
          <p:cNvPr id="5" name="文本框 4"/>
          <p:cNvSpPr txBox="1"/>
          <p:nvPr/>
        </p:nvSpPr>
        <p:spPr>
          <a:xfrm>
            <a:off x="270588" y="3073524"/>
            <a:ext cx="4661452" cy="646331"/>
          </a:xfrm>
          <a:prstGeom prst="rect">
            <a:avLst/>
          </a:prstGeom>
          <a:noFill/>
        </p:spPr>
        <p:txBody>
          <a:bodyPr wrap="square">
            <a:spAutoFit/>
          </a:bodyPr>
          <a:lstStyle/>
          <a:p>
            <a:r>
              <a:rPr kumimoji="1" lang="en-US" altLang="zh-CN" dirty="0">
                <a:solidFill>
                  <a:schemeClr val="accent1"/>
                </a:solidFill>
              </a:rPr>
              <a:t>Diffie-Hellman</a:t>
            </a:r>
            <a:endParaRPr kumimoji="1" lang="en-US" altLang="zh-CN" dirty="0">
              <a:solidFill>
                <a:schemeClr val="accent1"/>
              </a:solidFill>
            </a:endParaRPr>
          </a:p>
          <a:p>
            <a:r>
              <a:rPr kumimoji="1" lang="en-US" altLang="zh-CN" dirty="0">
                <a:solidFill>
                  <a:schemeClr val="accent1"/>
                </a:solidFill>
              </a:rPr>
              <a:t>Key Exchange</a:t>
            </a:r>
            <a:endParaRPr lang="zh-CN" altLang="en-US" dirty="0">
              <a:solidFill>
                <a:schemeClr val="accent1"/>
              </a:solidFill>
            </a:endParaRPr>
          </a:p>
        </p:txBody>
      </p:sp>
      <p:sp>
        <p:nvSpPr>
          <p:cNvPr id="6" name="矩形 5"/>
          <p:cNvSpPr/>
          <p:nvPr/>
        </p:nvSpPr>
        <p:spPr>
          <a:xfrm>
            <a:off x="162576" y="1921396"/>
            <a:ext cx="8873920" cy="3030344"/>
          </a:xfrm>
          <a:prstGeom prst="rect">
            <a:avLst/>
          </a:prstGeom>
          <a:noFill/>
          <a:ln w="1905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187624" y="985292"/>
            <a:ext cx="6480720" cy="4634340"/>
          </a:xfrm>
          <a:prstGeom prst="rect">
            <a:avLst/>
          </a:prstGeom>
        </p:spPr>
      </p:pic>
      <p:sp>
        <p:nvSpPr>
          <p:cNvPr id="6" name="标题 1"/>
          <p:cNvSpPr>
            <a:spLocks noGrp="1"/>
          </p:cNvSpPr>
          <p:nvPr>
            <p:ph type="title"/>
          </p:nvPr>
        </p:nvSpPr>
        <p:spPr>
          <a:xfrm>
            <a:off x="457200" y="228866"/>
            <a:ext cx="8229600" cy="952500"/>
          </a:xfrm>
        </p:spPr>
        <p:txBody>
          <a:bodyPr/>
          <a:lstStyle/>
          <a:p>
            <a:r>
              <a:rPr kumimoji="1" lang="en-US" altLang="zh-CN" dirty="0"/>
              <a:t>Diffie-Hellman Key Exchange</a:t>
            </a:r>
            <a:r>
              <a:rPr kumimoji="1" lang="zh-CN" altLang="en-US" dirty="0"/>
              <a:t> </a:t>
            </a:r>
            <a:r>
              <a:rPr kumimoji="1" lang="en-US" altLang="zh-CN" dirty="0"/>
              <a:t>&amp;</a:t>
            </a:r>
            <a:r>
              <a:rPr kumimoji="1" lang="zh-CN" altLang="en-US" dirty="0"/>
              <a:t> </a:t>
            </a:r>
            <a:r>
              <a:rPr kumimoji="1" lang="en-US" altLang="zh-CN" dirty="0"/>
              <a:t>Man-in-the-Middle</a:t>
            </a:r>
            <a:endParaRPr kumimoji="1"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l="190" t="-158" r="-190" b="14656"/>
          <a:stretch>
            <a:fillRect/>
          </a:stretch>
        </p:blipFill>
        <p:spPr>
          <a:xfrm>
            <a:off x="1056401" y="1201316"/>
            <a:ext cx="6742273" cy="4112075"/>
          </a:xfrm>
          <a:prstGeom prst="rect">
            <a:avLst/>
          </a:prstGeom>
        </p:spPr>
      </p:pic>
      <p:sp>
        <p:nvSpPr>
          <p:cNvPr id="3" name="标题 1"/>
          <p:cNvSpPr>
            <a:spLocks noGrp="1"/>
          </p:cNvSpPr>
          <p:nvPr>
            <p:ph type="title"/>
          </p:nvPr>
        </p:nvSpPr>
        <p:spPr>
          <a:xfrm>
            <a:off x="457200" y="228866"/>
            <a:ext cx="8229600" cy="952500"/>
          </a:xfrm>
        </p:spPr>
        <p:txBody>
          <a:bodyPr/>
          <a:lstStyle/>
          <a:p>
            <a:r>
              <a:rPr kumimoji="1" lang="en-US" altLang="zh-CN" dirty="0"/>
              <a:t>RSA</a:t>
            </a:r>
            <a:r>
              <a:rPr kumimoji="1" lang="zh-CN" altLang="en-US" dirty="0"/>
              <a:t> </a:t>
            </a:r>
            <a:r>
              <a:rPr kumimoji="1" lang="en-US" altLang="zh-CN" dirty="0"/>
              <a:t>Algorithm</a:t>
            </a:r>
            <a:endParaRPr kumimoji="1"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1143000" y="1587500"/>
            <a:ext cx="6858000" cy="2667000"/>
          </a:xfrm>
          <a:prstGeom prst="roundRect">
            <a:avLst/>
          </a:prstGeom>
          <a:solidFill>
            <a:srgbClr val="FFFFCC"/>
          </a:solidFill>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pic>
        <p:nvPicPr>
          <p:cNvPr id="1026" name="Picture 2" descr="C:\Documents and Settings\mbudiu\Local Settings\Temporary Internet Files\Content.IE5\CDMZSDIR\MCSY01240_0000[1].wm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83000" y="2286000"/>
            <a:ext cx="836083" cy="754063"/>
          </a:xfrm>
          <a:prstGeom prst="rect">
            <a:avLst/>
          </a:prstGeom>
          <a:noFill/>
          <a:ln>
            <a:noFill/>
          </a:ln>
        </p:spPr>
      </p:pic>
      <p:sp>
        <p:nvSpPr>
          <p:cNvPr id="5124" name="Title 1"/>
          <p:cNvSpPr>
            <a:spLocks noGrp="1"/>
          </p:cNvSpPr>
          <p:nvPr>
            <p:ph type="title"/>
          </p:nvPr>
        </p:nvSpPr>
        <p:spPr/>
        <p:txBody>
          <a:bodyPr/>
          <a:lstStyle/>
          <a:p>
            <a:r>
              <a:rPr lang="en-US" altLang="zh-CN"/>
              <a:t>CFI Motivation</a:t>
            </a:r>
            <a:endParaRPr lang="en-US" altLang="zh-CN"/>
          </a:p>
        </p:txBody>
      </p:sp>
      <p:sp>
        <p:nvSpPr>
          <p:cNvPr id="4" name="Slide Number Placeholder 3"/>
          <p:cNvSpPr>
            <a:spLocks noGrp="1"/>
          </p:cNvSpPr>
          <p:nvPr>
            <p:ph type="sldNum" sz="quarter" idx="12"/>
          </p:nvPr>
        </p:nvSpPr>
        <p:spPr/>
        <p:txBody>
          <a:bodyPr/>
          <a:lstStyle>
            <a:lvl1pPr>
              <a:defRPr>
                <a:solidFill>
                  <a:schemeClr val="tx1"/>
                </a:solidFill>
                <a:latin typeface="Calibri" panose="020F0502020204030204" pitchFamily="34" charset="0"/>
              </a:defRPr>
            </a:lvl1pPr>
            <a:lvl2pPr marL="619125" indent="-238125">
              <a:defRPr>
                <a:solidFill>
                  <a:schemeClr val="tx1"/>
                </a:solidFill>
                <a:latin typeface="Calibri" panose="020F0502020204030204" pitchFamily="34" charset="0"/>
              </a:defRPr>
            </a:lvl2pPr>
            <a:lvl3pPr marL="952500" indent="-190500">
              <a:defRPr>
                <a:solidFill>
                  <a:schemeClr val="tx1"/>
                </a:solidFill>
                <a:latin typeface="Calibri" panose="020F0502020204030204" pitchFamily="34" charset="0"/>
              </a:defRPr>
            </a:lvl3pPr>
            <a:lvl4pPr marL="1333500" indent="-190500">
              <a:defRPr>
                <a:solidFill>
                  <a:schemeClr val="tx1"/>
                </a:solidFill>
                <a:latin typeface="Calibri" panose="020F0502020204030204" pitchFamily="34" charset="0"/>
              </a:defRPr>
            </a:lvl4pPr>
            <a:lvl5pPr marL="1714500" indent="-190500">
              <a:defRPr>
                <a:solidFill>
                  <a:schemeClr val="tx1"/>
                </a:solidFill>
                <a:latin typeface="Calibri" panose="020F0502020204030204" pitchFamily="34" charset="0"/>
              </a:defRPr>
            </a:lvl5pPr>
            <a:lvl6pPr marL="2095500" indent="-190500" fontAlgn="base">
              <a:spcBef>
                <a:spcPct val="0"/>
              </a:spcBef>
              <a:spcAft>
                <a:spcPct val="0"/>
              </a:spcAft>
              <a:defRPr>
                <a:solidFill>
                  <a:schemeClr val="tx1"/>
                </a:solidFill>
                <a:latin typeface="Calibri" panose="020F0502020204030204" pitchFamily="34" charset="0"/>
              </a:defRPr>
            </a:lvl6pPr>
            <a:lvl7pPr marL="2476500" indent="-190500" fontAlgn="base">
              <a:spcBef>
                <a:spcPct val="0"/>
              </a:spcBef>
              <a:spcAft>
                <a:spcPct val="0"/>
              </a:spcAft>
              <a:defRPr>
                <a:solidFill>
                  <a:schemeClr val="tx1"/>
                </a:solidFill>
                <a:latin typeface="Calibri" panose="020F0502020204030204" pitchFamily="34" charset="0"/>
              </a:defRPr>
            </a:lvl7pPr>
            <a:lvl8pPr marL="2857500" indent="-190500" fontAlgn="base">
              <a:spcBef>
                <a:spcPct val="0"/>
              </a:spcBef>
              <a:spcAft>
                <a:spcPct val="0"/>
              </a:spcAft>
              <a:defRPr>
                <a:solidFill>
                  <a:schemeClr val="tx1"/>
                </a:solidFill>
                <a:latin typeface="Calibri" panose="020F0502020204030204" pitchFamily="34" charset="0"/>
              </a:defRPr>
            </a:lvl8pPr>
            <a:lvl9pPr marL="3238500" indent="-190500" fontAlgn="base">
              <a:spcBef>
                <a:spcPct val="0"/>
              </a:spcBef>
              <a:spcAft>
                <a:spcPct val="0"/>
              </a:spcAft>
              <a:defRPr>
                <a:solidFill>
                  <a:schemeClr val="tx1"/>
                </a:solidFill>
                <a:latin typeface="Calibri" panose="020F0502020204030204" pitchFamily="34" charset="0"/>
              </a:defRPr>
            </a:lvl9pPr>
          </a:lstStyle>
          <a:p>
            <a:fld id="{F75BD87F-43C9-4F54-BE09-10AC55D10F5D}" type="slidenum">
              <a:rPr lang="en-US" altLang="zh-CN">
                <a:solidFill>
                  <a:srgbClr val="898989"/>
                </a:solidFill>
              </a:rPr>
            </a:fld>
            <a:endParaRPr lang="en-US" altLang="zh-CN">
              <a:solidFill>
                <a:srgbClr val="898989"/>
              </a:solidFill>
            </a:endParaRPr>
          </a:p>
        </p:txBody>
      </p:sp>
      <p:sp>
        <p:nvSpPr>
          <p:cNvPr id="5" name="Freeform 4"/>
          <p:cNvSpPr/>
          <p:nvPr/>
        </p:nvSpPr>
        <p:spPr>
          <a:xfrm>
            <a:off x="1524000" y="3111500"/>
            <a:ext cx="3200136" cy="461698"/>
          </a:xfrm>
          <a:custGeom>
            <a:avLst/>
            <a:gdLst>
              <a:gd name="connsiteX0" fmla="*/ 0 w 7730836"/>
              <a:gd name="connsiteY0" fmla="*/ 369455 h 554182"/>
              <a:gd name="connsiteX1" fmla="*/ 692727 w 7730836"/>
              <a:gd name="connsiteY1" fmla="*/ 0 h 554182"/>
              <a:gd name="connsiteX2" fmla="*/ 1662545 w 7730836"/>
              <a:gd name="connsiteY2" fmla="*/ 378691 h 554182"/>
              <a:gd name="connsiteX3" fmla="*/ 2660073 w 7730836"/>
              <a:gd name="connsiteY3" fmla="*/ 147782 h 554182"/>
              <a:gd name="connsiteX4" fmla="*/ 3805382 w 7730836"/>
              <a:gd name="connsiteY4" fmla="*/ 489527 h 554182"/>
              <a:gd name="connsiteX5" fmla="*/ 5403273 w 7730836"/>
              <a:gd name="connsiteY5" fmla="*/ 286327 h 554182"/>
              <a:gd name="connsiteX6" fmla="*/ 6262254 w 7730836"/>
              <a:gd name="connsiteY6" fmla="*/ 147782 h 554182"/>
              <a:gd name="connsiteX7" fmla="*/ 7038109 w 7730836"/>
              <a:gd name="connsiteY7" fmla="*/ 554182 h 554182"/>
              <a:gd name="connsiteX8" fmla="*/ 7730836 w 7730836"/>
              <a:gd name="connsiteY8" fmla="*/ 286327 h 55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30836" h="554182">
                <a:moveTo>
                  <a:pt x="0" y="369455"/>
                </a:moveTo>
                <a:cubicBezTo>
                  <a:pt x="207818" y="183958"/>
                  <a:pt x="415636" y="-1539"/>
                  <a:pt x="692727" y="0"/>
                </a:cubicBezTo>
                <a:cubicBezTo>
                  <a:pt x="969818" y="1539"/>
                  <a:pt x="1334654" y="354061"/>
                  <a:pt x="1662545" y="378691"/>
                </a:cubicBezTo>
                <a:cubicBezTo>
                  <a:pt x="1990436" y="403321"/>
                  <a:pt x="2302934" y="129309"/>
                  <a:pt x="2660073" y="147782"/>
                </a:cubicBezTo>
                <a:cubicBezTo>
                  <a:pt x="3017213" y="166255"/>
                  <a:pt x="3348182" y="466436"/>
                  <a:pt x="3805382" y="489527"/>
                </a:cubicBezTo>
                <a:cubicBezTo>
                  <a:pt x="4262582" y="512618"/>
                  <a:pt x="4993794" y="343285"/>
                  <a:pt x="5403273" y="286327"/>
                </a:cubicBezTo>
                <a:cubicBezTo>
                  <a:pt x="5812752" y="229369"/>
                  <a:pt x="5989781" y="103140"/>
                  <a:pt x="6262254" y="147782"/>
                </a:cubicBezTo>
                <a:cubicBezTo>
                  <a:pt x="6534727" y="192425"/>
                  <a:pt x="6793345" y="531091"/>
                  <a:pt x="7038109" y="554182"/>
                </a:cubicBezTo>
                <a:cubicBezTo>
                  <a:pt x="7282873" y="577273"/>
                  <a:pt x="7506854" y="431800"/>
                  <a:pt x="7730836" y="286327"/>
                </a:cubicBezTo>
              </a:path>
            </a:pathLst>
          </a:custGeom>
          <a:ln w="57150">
            <a:tailEnd type="triangle" w="lg" len="lg"/>
          </a:ln>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p>
        </p:txBody>
      </p:sp>
      <p:sp>
        <p:nvSpPr>
          <p:cNvPr id="6" name="Lightning Bolt 5"/>
          <p:cNvSpPr/>
          <p:nvPr/>
        </p:nvSpPr>
        <p:spPr>
          <a:xfrm>
            <a:off x="4254500" y="2667000"/>
            <a:ext cx="444500" cy="635000"/>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7" name="Freeform 6"/>
          <p:cNvSpPr/>
          <p:nvPr/>
        </p:nvSpPr>
        <p:spPr>
          <a:xfrm>
            <a:off x="4710907" y="2409032"/>
            <a:ext cx="2324364" cy="931333"/>
          </a:xfrm>
          <a:custGeom>
            <a:avLst/>
            <a:gdLst>
              <a:gd name="connsiteX0" fmla="*/ 0 w 2789381"/>
              <a:gd name="connsiteY0" fmla="*/ 1117600 h 1117600"/>
              <a:gd name="connsiteX1" fmla="*/ 166254 w 2789381"/>
              <a:gd name="connsiteY1" fmla="*/ 544945 h 1117600"/>
              <a:gd name="connsiteX2" fmla="*/ 831272 w 2789381"/>
              <a:gd name="connsiteY2" fmla="*/ 554182 h 1117600"/>
              <a:gd name="connsiteX3" fmla="*/ 1034472 w 2789381"/>
              <a:gd name="connsiteY3" fmla="*/ 129309 h 1117600"/>
              <a:gd name="connsiteX4" fmla="*/ 1246909 w 2789381"/>
              <a:gd name="connsiteY4" fmla="*/ 0 h 1117600"/>
              <a:gd name="connsiteX5" fmla="*/ 1681018 w 2789381"/>
              <a:gd name="connsiteY5" fmla="*/ 378691 h 1117600"/>
              <a:gd name="connsiteX6" fmla="*/ 2105890 w 2789381"/>
              <a:gd name="connsiteY6" fmla="*/ 46182 h 1117600"/>
              <a:gd name="connsiteX7" fmla="*/ 2789381 w 2789381"/>
              <a:gd name="connsiteY7" fmla="*/ 157018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9381" h="1117600">
                <a:moveTo>
                  <a:pt x="0" y="1117600"/>
                </a:moveTo>
                <a:cubicBezTo>
                  <a:pt x="13854" y="878224"/>
                  <a:pt x="27709" y="638848"/>
                  <a:pt x="166254" y="544945"/>
                </a:cubicBezTo>
                <a:cubicBezTo>
                  <a:pt x="304799" y="451042"/>
                  <a:pt x="686569" y="623455"/>
                  <a:pt x="831272" y="554182"/>
                </a:cubicBezTo>
                <a:cubicBezTo>
                  <a:pt x="975975" y="484909"/>
                  <a:pt x="965199" y="221673"/>
                  <a:pt x="1034472" y="129309"/>
                </a:cubicBezTo>
                <a:cubicBezTo>
                  <a:pt x="1103745" y="36945"/>
                  <a:pt x="1139151" y="-41564"/>
                  <a:pt x="1246909" y="0"/>
                </a:cubicBezTo>
                <a:cubicBezTo>
                  <a:pt x="1354667" y="41564"/>
                  <a:pt x="1537855" y="370994"/>
                  <a:pt x="1681018" y="378691"/>
                </a:cubicBezTo>
                <a:cubicBezTo>
                  <a:pt x="1824181" y="386388"/>
                  <a:pt x="1921163" y="83127"/>
                  <a:pt x="2105890" y="46182"/>
                </a:cubicBezTo>
                <a:cubicBezTo>
                  <a:pt x="2290617" y="9237"/>
                  <a:pt x="2539999" y="83127"/>
                  <a:pt x="2789381" y="157018"/>
                </a:cubicBezTo>
              </a:path>
            </a:pathLst>
          </a:custGeom>
          <a:ln w="571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p>
        </p:txBody>
      </p:sp>
      <p:sp>
        <p:nvSpPr>
          <p:cNvPr id="8" name="Freeform 7"/>
          <p:cNvSpPr/>
          <p:nvPr/>
        </p:nvSpPr>
        <p:spPr>
          <a:xfrm>
            <a:off x="4725458" y="3247761"/>
            <a:ext cx="3085042" cy="292364"/>
          </a:xfrm>
          <a:custGeom>
            <a:avLst/>
            <a:gdLst>
              <a:gd name="connsiteX0" fmla="*/ 0 w 3860800"/>
              <a:gd name="connsiteY0" fmla="*/ 147782 h 350982"/>
              <a:gd name="connsiteX1" fmla="*/ 203200 w 3860800"/>
              <a:gd name="connsiteY1" fmla="*/ 27710 h 350982"/>
              <a:gd name="connsiteX2" fmla="*/ 637309 w 3860800"/>
              <a:gd name="connsiteY2" fmla="*/ 258619 h 350982"/>
              <a:gd name="connsiteX3" fmla="*/ 1043709 w 3860800"/>
              <a:gd name="connsiteY3" fmla="*/ 350982 h 350982"/>
              <a:gd name="connsiteX4" fmla="*/ 1293091 w 3860800"/>
              <a:gd name="connsiteY4" fmla="*/ 18473 h 350982"/>
              <a:gd name="connsiteX5" fmla="*/ 1819564 w 3860800"/>
              <a:gd name="connsiteY5" fmla="*/ 212437 h 350982"/>
              <a:gd name="connsiteX6" fmla="*/ 2419928 w 3860800"/>
              <a:gd name="connsiteY6" fmla="*/ 314037 h 350982"/>
              <a:gd name="connsiteX7" fmla="*/ 2863273 w 3860800"/>
              <a:gd name="connsiteY7" fmla="*/ 0 h 350982"/>
              <a:gd name="connsiteX8" fmla="*/ 3482109 w 3860800"/>
              <a:gd name="connsiteY8" fmla="*/ 304800 h 350982"/>
              <a:gd name="connsiteX9" fmla="*/ 3860800 w 3860800"/>
              <a:gd name="connsiteY9" fmla="*/ 147782 h 3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0800" h="350982">
                <a:moveTo>
                  <a:pt x="0" y="147782"/>
                </a:moveTo>
                <a:cubicBezTo>
                  <a:pt x="48491" y="78509"/>
                  <a:pt x="96982" y="9237"/>
                  <a:pt x="203200" y="27710"/>
                </a:cubicBezTo>
                <a:cubicBezTo>
                  <a:pt x="309418" y="46183"/>
                  <a:pt x="497224" y="204740"/>
                  <a:pt x="637309" y="258619"/>
                </a:cubicBezTo>
                <a:cubicBezTo>
                  <a:pt x="777394" y="312498"/>
                  <a:pt x="934412" y="391006"/>
                  <a:pt x="1043709" y="350982"/>
                </a:cubicBezTo>
                <a:cubicBezTo>
                  <a:pt x="1153006" y="310958"/>
                  <a:pt x="1163782" y="41564"/>
                  <a:pt x="1293091" y="18473"/>
                </a:cubicBezTo>
                <a:cubicBezTo>
                  <a:pt x="1422400" y="-4618"/>
                  <a:pt x="1631758" y="163176"/>
                  <a:pt x="1819564" y="212437"/>
                </a:cubicBezTo>
                <a:cubicBezTo>
                  <a:pt x="2007370" y="261698"/>
                  <a:pt x="2245977" y="349443"/>
                  <a:pt x="2419928" y="314037"/>
                </a:cubicBezTo>
                <a:cubicBezTo>
                  <a:pt x="2593880" y="278631"/>
                  <a:pt x="2686243" y="1539"/>
                  <a:pt x="2863273" y="0"/>
                </a:cubicBezTo>
                <a:cubicBezTo>
                  <a:pt x="3040303" y="-1539"/>
                  <a:pt x="3315855" y="280170"/>
                  <a:pt x="3482109" y="304800"/>
                </a:cubicBezTo>
                <a:cubicBezTo>
                  <a:pt x="3648364" y="329430"/>
                  <a:pt x="3754582" y="238606"/>
                  <a:pt x="3860800" y="147782"/>
                </a:cubicBezTo>
              </a:path>
            </a:pathLst>
          </a:custGeom>
          <a:ln w="57150">
            <a:prstDash val="dash"/>
            <a:tailEnd type="triangle" w="lg" len="lg"/>
          </a:ln>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p>
        </p:txBody>
      </p:sp>
      <p:pic>
        <p:nvPicPr>
          <p:cNvPr id="9" name="Picture 2" descr="C:\Documents and Settings\mbudiu\Local Settings\Temporary Internet Files\Content.IE5\N21XGXAW\MCj0293216000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5000" y="2286000"/>
            <a:ext cx="562240" cy="556948"/>
          </a:xfrm>
          <a:prstGeom prst="rect">
            <a:avLst/>
          </a:prstGeom>
          <a:noFill/>
          <a:ln>
            <a:noFill/>
          </a:ln>
        </p:spPr>
      </p:pic>
      <p:sp>
        <p:nvSpPr>
          <p:cNvPr id="11" name="TextBox 10"/>
          <p:cNvSpPr txBox="1">
            <a:spLocks noChangeArrowheads="1"/>
          </p:cNvSpPr>
          <p:nvPr/>
        </p:nvSpPr>
        <p:spPr bwMode="auto">
          <a:xfrm>
            <a:off x="1333500" y="3429000"/>
            <a:ext cx="1666225" cy="451342"/>
          </a:xfrm>
          <a:prstGeom prst="rect">
            <a:avLst/>
          </a:prstGeom>
          <a:noFill/>
          <a:ln>
            <a:noFill/>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sz="2335" i="1"/>
              <a:t>Control flow</a:t>
            </a:r>
            <a:endParaRPr lang="en-US" altLang="zh-CN" sz="2335" i="1"/>
          </a:p>
        </p:txBody>
      </p:sp>
      <p:sp>
        <p:nvSpPr>
          <p:cNvPr id="5132" name="TextBox 11"/>
          <p:cNvSpPr txBox="1">
            <a:spLocks noChangeArrowheads="1"/>
          </p:cNvSpPr>
          <p:nvPr/>
        </p:nvSpPr>
        <p:spPr bwMode="auto">
          <a:xfrm>
            <a:off x="2413000" y="4254500"/>
            <a:ext cx="4385431" cy="451342"/>
          </a:xfrm>
          <a:prstGeom prst="rect">
            <a:avLst/>
          </a:prstGeom>
          <a:noFill/>
          <a:ln>
            <a:noFill/>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sz="2335"/>
              <a:t>Anatomy of many software attacks</a:t>
            </a:r>
            <a:endParaRPr lang="en-US" altLang="zh-CN" sz="2335"/>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1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Public</a:t>
            </a:r>
            <a:r>
              <a:rPr kumimoji="1" lang="zh-CN" altLang="en-US" dirty="0"/>
              <a:t> </a:t>
            </a:r>
            <a:r>
              <a:rPr kumimoji="1" lang="en-US" altLang="zh-CN" dirty="0"/>
              <a:t>Key</a:t>
            </a:r>
            <a:r>
              <a:rPr kumimoji="1" lang="zh-CN" altLang="en-US" dirty="0"/>
              <a:t> </a:t>
            </a:r>
            <a:r>
              <a:rPr kumimoji="1" lang="en-US" altLang="zh-CN" dirty="0"/>
              <a:t>Distribution</a:t>
            </a:r>
            <a:endParaRPr kumimoji="1" lang="zh-CN" altLang="en-US" dirty="0"/>
          </a:p>
        </p:txBody>
      </p:sp>
      <p:sp>
        <p:nvSpPr>
          <p:cNvPr id="3" name="内容占位符 2"/>
          <p:cNvSpPr>
            <a:spLocks noGrp="1"/>
          </p:cNvSpPr>
          <p:nvPr>
            <p:ph idx="1"/>
          </p:nvPr>
        </p:nvSpPr>
        <p:spPr/>
        <p:txBody>
          <a:bodyPr>
            <a:normAutofit/>
          </a:bodyPr>
          <a:lstStyle/>
          <a:p>
            <a:r>
              <a:rPr kumimoji="1" lang="en-US" altLang="zh-CN" sz="2000" dirty="0"/>
              <a:t>1. Alice remembers the key she used last time</a:t>
            </a:r>
            <a:endParaRPr kumimoji="1" lang="zh-CN" altLang="en-US" sz="2000" dirty="0"/>
          </a:p>
          <a:p>
            <a:pPr lvl="1"/>
            <a:r>
              <a:rPr kumimoji="1" lang="en-US" altLang="zh-CN" sz="1800" dirty="0"/>
              <a:t>Easy to implement</a:t>
            </a:r>
            <a:endParaRPr kumimoji="1" lang="zh-CN" altLang="en-US" sz="1800" dirty="0"/>
          </a:p>
          <a:p>
            <a:pPr lvl="1"/>
            <a:r>
              <a:rPr kumimoji="1" lang="en-US" altLang="zh-CN" sz="1800" dirty="0"/>
              <a:t>Effective against subsequent</a:t>
            </a:r>
            <a:r>
              <a:rPr kumimoji="1" lang="zh-CN" altLang="en-US" sz="1800" dirty="0"/>
              <a:t> </a:t>
            </a:r>
            <a:r>
              <a:rPr kumimoji="1" lang="en-US" altLang="zh-CN" sz="1800" dirty="0"/>
              <a:t>man-in-the-middle attacks      </a:t>
            </a:r>
            <a:endParaRPr kumimoji="1" lang="zh-CN" altLang="en-US" sz="1800" dirty="0"/>
          </a:p>
          <a:p>
            <a:pPr lvl="1"/>
            <a:r>
              <a:rPr kumimoji="1" lang="en-US" altLang="zh-CN" sz="1800" dirty="0"/>
              <a:t>Doesn't protect against MITM attacks the first time around</a:t>
            </a:r>
            <a:endParaRPr kumimoji="1" lang="zh-CN" altLang="en-US" sz="1800" dirty="0"/>
          </a:p>
          <a:p>
            <a:pPr lvl="1"/>
            <a:r>
              <a:rPr kumimoji="1" lang="en-US" altLang="zh-CN" sz="1800" dirty="0"/>
              <a:t>Doesn't allow parties to change keys   </a:t>
            </a:r>
            <a:endParaRPr kumimoji="1" lang="zh-CN" altLang="en-US" sz="1800" dirty="0"/>
          </a:p>
          <a:p>
            <a:r>
              <a:rPr kumimoji="1" lang="en-US" altLang="zh-CN" sz="2000" dirty="0"/>
              <a:t>2. Consult some authority that knows everyone's public key </a:t>
            </a:r>
            <a:endParaRPr kumimoji="1" lang="zh-CN" altLang="en-US" sz="2000" dirty="0"/>
          </a:p>
          <a:p>
            <a:pPr lvl="1"/>
            <a:r>
              <a:rPr kumimoji="1" lang="en-US" altLang="zh-CN" sz="1800" dirty="0"/>
              <a:t>Does not scale (client asks for a PK for every new</a:t>
            </a:r>
            <a:r>
              <a:rPr kumimoji="1" lang="zh-CN" altLang="en-US" sz="1800" dirty="0"/>
              <a:t> </a:t>
            </a:r>
            <a:r>
              <a:rPr kumimoji="1" lang="en-US" altLang="zh-CN" sz="1800" dirty="0"/>
              <a:t>name)      </a:t>
            </a:r>
            <a:endParaRPr kumimoji="1" lang="zh-CN" altLang="en-US" sz="1800" dirty="0"/>
          </a:p>
          <a:p>
            <a:pPr lvl="1"/>
            <a:r>
              <a:rPr kumimoji="1" lang="en-US" altLang="zh-CN" sz="1800" dirty="0"/>
              <a:t>Alice needs server's public key beforehand   </a:t>
            </a:r>
            <a:endParaRPr kumimoji="1" lang="zh-CN" altLang="en-US" sz="18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Public</a:t>
            </a:r>
            <a:r>
              <a:rPr kumimoji="1" lang="zh-CN" altLang="en-US" dirty="0"/>
              <a:t> </a:t>
            </a:r>
            <a:r>
              <a:rPr kumimoji="1" lang="en-US" altLang="zh-CN" dirty="0"/>
              <a:t>Key</a:t>
            </a:r>
            <a:r>
              <a:rPr kumimoji="1" lang="zh-CN" altLang="en-US" dirty="0"/>
              <a:t> </a:t>
            </a:r>
            <a:r>
              <a:rPr kumimoji="1" lang="en-US" altLang="zh-CN" dirty="0"/>
              <a:t>Distribution</a:t>
            </a:r>
            <a:endParaRPr kumimoji="1" lang="zh-CN" altLang="en-US" dirty="0"/>
          </a:p>
        </p:txBody>
      </p:sp>
      <p:sp>
        <p:nvSpPr>
          <p:cNvPr id="3" name="内容占位符 2"/>
          <p:cNvSpPr>
            <a:spLocks noGrp="1"/>
          </p:cNvSpPr>
          <p:nvPr>
            <p:ph idx="1"/>
          </p:nvPr>
        </p:nvSpPr>
        <p:spPr/>
        <p:txBody>
          <a:bodyPr>
            <a:noAutofit/>
          </a:bodyPr>
          <a:lstStyle/>
          <a:p>
            <a:r>
              <a:rPr kumimoji="1" lang="en-US" altLang="zh-CN" sz="2400" dirty="0"/>
              <a:t>3. Authority, but pre-compute responses </a:t>
            </a:r>
            <a:endParaRPr kumimoji="1" lang="zh-CN" altLang="en-US" sz="2400" dirty="0"/>
          </a:p>
          <a:p>
            <a:pPr lvl="1"/>
            <a:r>
              <a:rPr kumimoji="1" lang="en-US" altLang="zh-CN" sz="2000" dirty="0"/>
              <a:t>Authority creates signed</a:t>
            </a:r>
            <a:r>
              <a:rPr kumimoji="1" lang="zh-CN" altLang="en-US" sz="2000" dirty="0"/>
              <a:t> </a:t>
            </a:r>
            <a:r>
              <a:rPr kumimoji="1" lang="en-US" altLang="zh-CN" sz="2000" dirty="0"/>
              <a:t>messages: {Bob, </a:t>
            </a:r>
            <a:r>
              <a:rPr kumimoji="1" lang="en-US" altLang="zh-CN" sz="2000" dirty="0" err="1"/>
              <a:t>PK_bob</a:t>
            </a:r>
            <a:r>
              <a:rPr kumimoji="1" lang="en-US" altLang="zh-CN" sz="2000" dirty="0"/>
              <a:t>}_{</a:t>
            </a:r>
            <a:r>
              <a:rPr kumimoji="1" lang="en-US" altLang="zh-CN" sz="2000" dirty="0" err="1"/>
              <a:t>SK_as</a:t>
            </a:r>
            <a:r>
              <a:rPr kumimoji="1" lang="en-US" altLang="zh-CN" sz="2000" dirty="0"/>
              <a:t>}</a:t>
            </a:r>
            <a:endParaRPr kumimoji="1" lang="zh-CN" altLang="en-US" sz="2000" dirty="0"/>
          </a:p>
          <a:p>
            <a:pPr lvl="1"/>
            <a:r>
              <a:rPr kumimoji="1" lang="en-US" altLang="zh-CN" sz="2000" dirty="0"/>
              <a:t>Anyone can verify the</a:t>
            </a:r>
            <a:r>
              <a:rPr kumimoji="1" lang="zh-CN" altLang="en-US" sz="2000" dirty="0"/>
              <a:t> </a:t>
            </a:r>
            <a:r>
              <a:rPr kumimoji="1" lang="en-US" altLang="zh-CN" sz="2000" dirty="0"/>
              <a:t>authority signed this message, given </a:t>
            </a:r>
            <a:r>
              <a:rPr kumimoji="1" lang="en-US" altLang="zh-CN" sz="2000" dirty="0" err="1"/>
              <a:t>PK_as</a:t>
            </a:r>
            <a:endParaRPr kumimoji="1" lang="zh-CN" altLang="en-US" sz="2000" dirty="0"/>
          </a:p>
          <a:p>
            <a:pPr lvl="1"/>
            <a:r>
              <a:rPr kumimoji="1" lang="en-US" altLang="zh-CN" sz="2000" dirty="0"/>
              <a:t>When Alice wants to</a:t>
            </a:r>
            <a:r>
              <a:rPr kumimoji="1" lang="zh-CN" altLang="en-US" sz="2000" dirty="0"/>
              <a:t> </a:t>
            </a:r>
            <a:r>
              <a:rPr kumimoji="1" lang="en-US" altLang="zh-CN" sz="2000" dirty="0"/>
              <a:t>talk to Bob, she needs a signed message from the authority, but</a:t>
            </a:r>
            <a:r>
              <a:rPr kumimoji="1" lang="zh-CN" altLang="en-US" sz="2000" dirty="0"/>
              <a:t> </a:t>
            </a:r>
            <a:r>
              <a:rPr kumimoji="1" lang="en-US" altLang="zh-CN" sz="2000" dirty="0"/>
              <a:t>it doesn't matter where this message comes from as long as the</a:t>
            </a:r>
            <a:r>
              <a:rPr kumimoji="1" lang="zh-CN" altLang="en-US" sz="2000" dirty="0"/>
              <a:t> </a:t>
            </a:r>
            <a:r>
              <a:rPr kumimoji="1" lang="en-US" altLang="zh-CN" sz="2000" dirty="0"/>
              <a:t>signature checks out</a:t>
            </a:r>
            <a:endParaRPr kumimoji="1" lang="zh-CN" altLang="en-US" sz="2000" dirty="0"/>
          </a:p>
          <a:p>
            <a:pPr lvl="2"/>
            <a:r>
              <a:rPr kumimoji="1" lang="en-US" altLang="zh-CN" sz="1800" dirty="0"/>
              <a:t>I.e., Alice could retrieve the message</a:t>
            </a:r>
            <a:r>
              <a:rPr kumimoji="1" lang="zh-CN" altLang="en-US" sz="1800" dirty="0"/>
              <a:t> </a:t>
            </a:r>
            <a:r>
              <a:rPr kumimoji="1" lang="en-US" altLang="zh-CN" sz="1800" dirty="0"/>
              <a:t>from a different server</a:t>
            </a:r>
            <a:endParaRPr kumimoji="1" lang="zh-CN" altLang="en-US" sz="1800" dirty="0"/>
          </a:p>
          <a:p>
            <a:pPr lvl="1"/>
            <a:r>
              <a:rPr kumimoji="1" lang="en-US" altLang="zh-CN" sz="2000" dirty="0"/>
              <a:t>This signed message is a </a:t>
            </a:r>
            <a:r>
              <a:rPr kumimoji="1" lang="en-US" altLang="zh-CN" sz="2000" b="1" dirty="0">
                <a:solidFill>
                  <a:schemeClr val="accent1"/>
                </a:solidFill>
              </a:rPr>
              <a:t>certificate</a:t>
            </a:r>
            <a:r>
              <a:rPr kumimoji="1" lang="en-US" altLang="zh-CN" sz="2000" b="1" dirty="0">
                <a:solidFill>
                  <a:schemeClr val="accent2"/>
                </a:solidFill>
              </a:rPr>
              <a:t>      </a:t>
            </a:r>
            <a:endParaRPr kumimoji="1" lang="zh-CN" altLang="en-US" sz="2000" b="1" dirty="0">
              <a:solidFill>
                <a:schemeClr val="accent2"/>
              </a:solidFill>
            </a:endParaRPr>
          </a:p>
          <a:p>
            <a:pPr lvl="1"/>
            <a:r>
              <a:rPr kumimoji="1" lang="en-US" altLang="zh-CN" sz="2000" dirty="0"/>
              <a:t>More scalable</a:t>
            </a:r>
            <a:endParaRPr kumimoji="1" lang="zh-CN" altLang="en-US" sz="20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Review:</a:t>
            </a:r>
            <a:r>
              <a:rPr kumimoji="1" lang="zh-CN" altLang="en-US" dirty="0"/>
              <a:t> </a:t>
            </a:r>
            <a:r>
              <a:rPr kumimoji="1" lang="en-US" altLang="zh-CN" dirty="0"/>
              <a:t>Two</a:t>
            </a:r>
            <a:r>
              <a:rPr kumimoji="1" lang="zh-CN" altLang="en-US" dirty="0"/>
              <a:t> </a:t>
            </a:r>
            <a:r>
              <a:rPr kumimoji="1" lang="en-US" altLang="zh-CN" dirty="0"/>
              <a:t>Types</a:t>
            </a:r>
            <a:r>
              <a:rPr kumimoji="1" lang="zh-CN" altLang="en-US" dirty="0"/>
              <a:t> </a:t>
            </a:r>
            <a:r>
              <a:rPr kumimoji="1" lang="en-US" altLang="zh-CN" dirty="0"/>
              <a:t>of</a:t>
            </a:r>
            <a:r>
              <a:rPr kumimoji="1" lang="zh-CN" altLang="en-US" dirty="0"/>
              <a:t> </a:t>
            </a:r>
            <a:r>
              <a:rPr kumimoji="1" lang="en-US" altLang="zh-CN" dirty="0"/>
              <a:t>Encryption</a:t>
            </a:r>
            <a:endParaRPr kumimoji="1" lang="zh-CN" altLang="en-US" dirty="0"/>
          </a:p>
        </p:txBody>
      </p:sp>
      <p:sp>
        <p:nvSpPr>
          <p:cNvPr id="3" name="内容占位符 2"/>
          <p:cNvSpPr>
            <a:spLocks noGrp="1"/>
          </p:cNvSpPr>
          <p:nvPr>
            <p:ph idx="1"/>
          </p:nvPr>
        </p:nvSpPr>
        <p:spPr/>
        <p:txBody>
          <a:bodyPr>
            <a:normAutofit fontScale="92500" lnSpcReduction="10000"/>
          </a:bodyPr>
          <a:lstStyle/>
          <a:p>
            <a:r>
              <a:rPr kumimoji="1" lang="en-GB" altLang="zh-CN" dirty="0"/>
              <a:t>Symmetric key encryption</a:t>
            </a:r>
            <a:endParaRPr kumimoji="1" lang="en-GB" altLang="zh-CN" dirty="0"/>
          </a:p>
          <a:p>
            <a:pPr lvl="1"/>
            <a:r>
              <a:rPr kumimoji="1" lang="en-GB" altLang="zh-CN" dirty="0"/>
              <a:t>Single key (symmetric) is shared between parties, kept secret from everyone else</a:t>
            </a:r>
            <a:endParaRPr kumimoji="1" lang="en-GB" altLang="zh-CN" dirty="0"/>
          </a:p>
          <a:p>
            <a:pPr lvl="1"/>
            <a:r>
              <a:rPr kumimoji="1" lang="en-GB" altLang="zh-CN" dirty="0"/>
              <a:t>Ciphertext = (M)^K </a:t>
            </a:r>
            <a:endParaRPr kumimoji="1" lang="en-GB" altLang="zh-CN" dirty="0"/>
          </a:p>
          <a:p>
            <a:r>
              <a:rPr kumimoji="1" lang="en-US" altLang="zh-CN" dirty="0"/>
              <a:t>As</a:t>
            </a:r>
            <a:r>
              <a:rPr kumimoji="1" lang="en-GB" altLang="zh-CN" dirty="0" err="1"/>
              <a:t>ymmetric</a:t>
            </a:r>
            <a:r>
              <a:rPr kumimoji="1" lang="en-GB" altLang="zh-CN" dirty="0"/>
              <a:t> key encryption</a:t>
            </a:r>
            <a:endParaRPr kumimoji="1" lang="en-GB" altLang="zh-CN" dirty="0"/>
          </a:p>
          <a:p>
            <a:pPr lvl="1"/>
            <a:r>
              <a:rPr kumimoji="1" lang="en-GB" altLang="zh-CN" dirty="0"/>
              <a:t>Keys come in pairs, public and private</a:t>
            </a:r>
            <a:endParaRPr kumimoji="1" lang="en-GB" altLang="zh-CN" dirty="0"/>
          </a:p>
          <a:p>
            <a:pPr lvl="1"/>
            <a:r>
              <a:rPr kumimoji="1" lang="en-GB" altLang="zh-CN" dirty="0"/>
              <a:t>Secret: (M)^K-public</a:t>
            </a:r>
            <a:endParaRPr kumimoji="1" lang="en-GB" altLang="zh-CN" dirty="0"/>
          </a:p>
          <a:p>
            <a:pPr lvl="1"/>
            <a:r>
              <a:rPr kumimoji="1" lang="en-GB" altLang="zh-CN" dirty="0"/>
              <a:t>Authentic: (M)^K-private</a:t>
            </a:r>
            <a:endParaRPr kumimoji="1" lang="zh-CN"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Questions</a:t>
            </a:r>
            <a:r>
              <a:rPr kumimoji="1" lang="zh-CN" altLang="en-US" dirty="0"/>
              <a:t> </a:t>
            </a:r>
            <a:r>
              <a:rPr kumimoji="1" lang="en-US" altLang="zh-CN" dirty="0"/>
              <a:t>on</a:t>
            </a:r>
            <a:r>
              <a:rPr kumimoji="1" lang="zh-CN" altLang="en-US" dirty="0"/>
              <a:t> </a:t>
            </a:r>
            <a:r>
              <a:rPr kumimoji="1" lang="en-US" altLang="zh-CN" dirty="0"/>
              <a:t>Certificate Authorities</a:t>
            </a:r>
            <a:endParaRPr kumimoji="1" lang="zh-CN" altLang="en-US" dirty="0"/>
          </a:p>
        </p:txBody>
      </p:sp>
      <p:sp>
        <p:nvSpPr>
          <p:cNvPr id="3" name="内容占位符 2"/>
          <p:cNvSpPr>
            <a:spLocks noGrp="1"/>
          </p:cNvSpPr>
          <p:nvPr>
            <p:ph idx="1"/>
          </p:nvPr>
        </p:nvSpPr>
        <p:spPr>
          <a:xfrm>
            <a:off x="457200" y="1333500"/>
            <a:ext cx="8229600" cy="4260303"/>
          </a:xfrm>
        </p:spPr>
        <p:txBody>
          <a:bodyPr>
            <a:noAutofit/>
          </a:bodyPr>
          <a:lstStyle/>
          <a:p>
            <a:pPr>
              <a:lnSpc>
                <a:spcPct val="100000"/>
              </a:lnSpc>
            </a:pPr>
            <a:r>
              <a:rPr kumimoji="1" lang="en-US" altLang="zh-CN" sz="1800" b="1" dirty="0"/>
              <a:t>Who should run the certificate authority?</a:t>
            </a:r>
            <a:endParaRPr kumimoji="1" lang="zh-CN" altLang="en-US" sz="1800" b="1" dirty="0"/>
          </a:p>
          <a:p>
            <a:pPr>
              <a:lnSpc>
                <a:spcPct val="100000"/>
              </a:lnSpc>
            </a:pPr>
            <a:r>
              <a:rPr kumimoji="1" lang="en-US" altLang="zh-CN" sz="1800" b="1" dirty="0"/>
              <a:t>How does the browser get this list of CAs?       </a:t>
            </a:r>
            <a:endParaRPr kumimoji="1" lang="zh-CN" altLang="en-US" sz="1800" b="1" dirty="0"/>
          </a:p>
          <a:p>
            <a:pPr lvl="1">
              <a:lnSpc>
                <a:spcPct val="100000"/>
              </a:lnSpc>
            </a:pPr>
            <a:r>
              <a:rPr kumimoji="1" lang="en-US" altLang="zh-CN" sz="1600" dirty="0"/>
              <a:t>Generally they come with the browser     </a:t>
            </a:r>
            <a:endParaRPr kumimoji="1" lang="zh-CN" altLang="en-US" sz="1600" dirty="0"/>
          </a:p>
          <a:p>
            <a:pPr>
              <a:lnSpc>
                <a:spcPct val="100000"/>
              </a:lnSpc>
            </a:pPr>
            <a:r>
              <a:rPr kumimoji="1" lang="en-US" altLang="zh-CN" sz="1800" b="1" dirty="0"/>
              <a:t>How does the CA build its table of names &lt;-&gt; public keys?      </a:t>
            </a:r>
            <a:endParaRPr kumimoji="1" lang="zh-CN" altLang="en-US" sz="1800" b="1" dirty="0"/>
          </a:p>
          <a:p>
            <a:pPr lvl="1">
              <a:lnSpc>
                <a:spcPct val="100000"/>
              </a:lnSpc>
            </a:pPr>
            <a:r>
              <a:rPr kumimoji="1" lang="en-US" altLang="zh-CN" sz="1600" dirty="0"/>
              <a:t>Have to agree on how to name principals, and </a:t>
            </a:r>
            <a:endParaRPr kumimoji="1" lang="zh-CN" altLang="en-US" sz="1600" dirty="0"/>
          </a:p>
          <a:p>
            <a:pPr lvl="1">
              <a:lnSpc>
                <a:spcPct val="100000"/>
              </a:lnSpc>
            </a:pPr>
            <a:r>
              <a:rPr kumimoji="1" lang="en-US" altLang="zh-CN" sz="1600" dirty="0"/>
              <a:t>Need a mechanism</a:t>
            </a:r>
            <a:r>
              <a:rPr kumimoji="1" lang="zh-CN" altLang="en-US" sz="1600" dirty="0"/>
              <a:t> </a:t>
            </a:r>
            <a:r>
              <a:rPr kumimoji="1" lang="en-US" altLang="zh-CN" sz="1600" dirty="0"/>
              <a:t>to check that a key corresponds to a name    </a:t>
            </a:r>
            <a:endParaRPr kumimoji="1" lang="zh-CN" altLang="en-US" sz="1600" dirty="0"/>
          </a:p>
          <a:p>
            <a:pPr>
              <a:lnSpc>
                <a:spcPct val="100000"/>
              </a:lnSpc>
            </a:pPr>
            <a:r>
              <a:rPr kumimoji="1" lang="en-US" altLang="zh-CN" sz="1800" b="1" dirty="0"/>
              <a:t> What if a CA makes a mistake?       </a:t>
            </a:r>
            <a:endParaRPr kumimoji="1" lang="zh-CN" altLang="en-US" sz="1800" b="1" dirty="0"/>
          </a:p>
          <a:p>
            <a:pPr lvl="1">
              <a:lnSpc>
                <a:spcPct val="100000"/>
              </a:lnSpc>
            </a:pPr>
            <a:r>
              <a:rPr kumimoji="1" lang="en-US" altLang="zh-CN" sz="1600" dirty="0"/>
              <a:t>Need a way to revoke certificates:</a:t>
            </a:r>
            <a:r>
              <a:rPr kumimoji="1" lang="zh-CN" altLang="en-US" sz="1600" dirty="0"/>
              <a:t> </a:t>
            </a:r>
            <a:r>
              <a:rPr kumimoji="1" lang="en-US" altLang="zh-CN" sz="1600" dirty="0"/>
              <a:t>Expiration date? </a:t>
            </a:r>
            <a:r>
              <a:rPr kumimoji="1" lang="zh-CN" altLang="en-US" sz="1600" dirty="0"/>
              <a:t> </a:t>
            </a:r>
            <a:r>
              <a:rPr kumimoji="1" lang="en-US" altLang="zh-CN" sz="1600" dirty="0"/>
              <a:t>Not</a:t>
            </a:r>
            <a:r>
              <a:rPr kumimoji="1" lang="zh-CN" altLang="en-US" sz="1600" dirty="0"/>
              <a:t> </a:t>
            </a:r>
            <a:r>
              <a:rPr kumimoji="1" lang="en-US" altLang="zh-CN" sz="1600" dirty="0"/>
              <a:t>useful for immediate  problems      </a:t>
            </a:r>
            <a:endParaRPr kumimoji="1" lang="zh-CN" altLang="en-US" sz="1600" dirty="0"/>
          </a:p>
          <a:p>
            <a:pPr lvl="1">
              <a:lnSpc>
                <a:spcPct val="100000"/>
              </a:lnSpc>
            </a:pPr>
            <a:r>
              <a:rPr kumimoji="1" lang="en-US" altLang="zh-CN" sz="1600" dirty="0"/>
              <a:t>Publish certificate revocation list?  Works in theory, not as well in practice</a:t>
            </a:r>
            <a:endParaRPr kumimoji="1" lang="zh-CN" altLang="en-US" sz="1600" dirty="0"/>
          </a:p>
          <a:p>
            <a:pPr lvl="1">
              <a:lnSpc>
                <a:spcPct val="100000"/>
              </a:lnSpc>
            </a:pPr>
            <a:r>
              <a:rPr kumimoji="1" lang="en-US" altLang="zh-CN" sz="1600" dirty="0"/>
              <a:t>Query online server to check certificate freshness?  Not a</a:t>
            </a:r>
            <a:r>
              <a:rPr kumimoji="1" lang="zh-CN" altLang="en-US" sz="1600" dirty="0"/>
              <a:t> </a:t>
            </a:r>
            <a:r>
              <a:rPr kumimoji="1" lang="en-US" altLang="zh-CN" sz="1600" dirty="0"/>
              <a:t>bad idea   </a:t>
            </a:r>
            <a:endParaRPr kumimoji="1" lang="zh-CN" altLang="en-US" sz="16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582368" y="0"/>
            <a:ext cx="7979263" cy="5715000"/>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loud 120"/>
          <p:cNvSpPr/>
          <p:nvPr/>
        </p:nvSpPr>
        <p:spPr>
          <a:xfrm rot="21008611">
            <a:off x="5778500" y="1579563"/>
            <a:ext cx="2413000" cy="3175000"/>
          </a:xfrm>
          <a:prstGeom prst="cloud">
            <a:avLst/>
          </a:prstGeom>
          <a:solidFill>
            <a:srgbClr val="FCDBC0"/>
          </a:solidFill>
          <a:ln>
            <a:solidFill>
              <a:srgbClr val="FFFF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6147" name="Title 1"/>
          <p:cNvSpPr>
            <a:spLocks noGrp="1"/>
          </p:cNvSpPr>
          <p:nvPr>
            <p:ph type="title"/>
          </p:nvPr>
        </p:nvSpPr>
        <p:spPr/>
        <p:txBody>
          <a:bodyPr/>
          <a:lstStyle/>
          <a:p>
            <a:r>
              <a:rPr lang="en-US" altLang="zh-CN"/>
              <a:t>CFI Idea</a:t>
            </a:r>
            <a:endParaRPr lang="en-US" altLang="zh-CN"/>
          </a:p>
        </p:txBody>
      </p:sp>
      <p:sp>
        <p:nvSpPr>
          <p:cNvPr id="5" name="Cloud 4"/>
          <p:cNvSpPr/>
          <p:nvPr/>
        </p:nvSpPr>
        <p:spPr>
          <a:xfrm rot="21008611">
            <a:off x="988219" y="1690688"/>
            <a:ext cx="2196042" cy="2833688"/>
          </a:xfrm>
          <a:prstGeom prst="cloud">
            <a:avLst/>
          </a:prstGeom>
          <a:solidFill>
            <a:schemeClr val="accent6">
              <a:lumMod val="20000"/>
              <a:lumOff val="80000"/>
            </a:schemeClr>
          </a:solidFill>
          <a:ln>
            <a:solidFill>
              <a:srgbClr val="FFFF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6150" name="TextBox 5"/>
          <p:cNvSpPr txBox="1">
            <a:spLocks noChangeArrowheads="1"/>
          </p:cNvSpPr>
          <p:nvPr/>
        </p:nvSpPr>
        <p:spPr bwMode="auto">
          <a:xfrm>
            <a:off x="1397001" y="4762500"/>
            <a:ext cx="1314527" cy="400110"/>
          </a:xfrm>
          <a:prstGeom prst="rect">
            <a:avLst/>
          </a:prstGeom>
          <a:noFill/>
          <a:ln>
            <a:noFill/>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sz="2000"/>
              <a:t>Executable</a:t>
            </a:r>
            <a:endParaRPr lang="en-US" altLang="zh-CN" sz="2000"/>
          </a:p>
        </p:txBody>
      </p:sp>
      <p:sp>
        <p:nvSpPr>
          <p:cNvPr id="7" name="Oval 6"/>
          <p:cNvSpPr/>
          <p:nvPr/>
        </p:nvSpPr>
        <p:spPr>
          <a:xfrm>
            <a:off x="3835136" y="2870729"/>
            <a:ext cx="101864" cy="100542"/>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8" name="Oval 7"/>
          <p:cNvSpPr/>
          <p:nvPr/>
        </p:nvSpPr>
        <p:spPr>
          <a:xfrm>
            <a:off x="4343136" y="2489729"/>
            <a:ext cx="101864" cy="100542"/>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9" name="Oval 8"/>
          <p:cNvSpPr/>
          <p:nvPr/>
        </p:nvSpPr>
        <p:spPr>
          <a:xfrm>
            <a:off x="5080000" y="2921000"/>
            <a:ext cx="101865" cy="101865"/>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0" name="Oval 9"/>
          <p:cNvSpPr/>
          <p:nvPr/>
        </p:nvSpPr>
        <p:spPr>
          <a:xfrm flipH="1">
            <a:off x="4978136" y="2235729"/>
            <a:ext cx="127000" cy="127000"/>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1" name="Oval 10"/>
          <p:cNvSpPr/>
          <p:nvPr/>
        </p:nvSpPr>
        <p:spPr>
          <a:xfrm>
            <a:off x="4279636" y="3505729"/>
            <a:ext cx="101864" cy="100542"/>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2" name="Oval 11"/>
          <p:cNvSpPr/>
          <p:nvPr/>
        </p:nvSpPr>
        <p:spPr>
          <a:xfrm>
            <a:off x="4889500" y="4191000"/>
            <a:ext cx="101865" cy="101865"/>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3" name="Oval 12"/>
          <p:cNvSpPr/>
          <p:nvPr/>
        </p:nvSpPr>
        <p:spPr>
          <a:xfrm>
            <a:off x="4470136" y="4394729"/>
            <a:ext cx="101864" cy="100542"/>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4" name="Oval 13"/>
          <p:cNvSpPr/>
          <p:nvPr/>
        </p:nvSpPr>
        <p:spPr>
          <a:xfrm>
            <a:off x="3962136" y="3950229"/>
            <a:ext cx="101864" cy="100542"/>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5" name="Oval 14"/>
          <p:cNvSpPr/>
          <p:nvPr/>
        </p:nvSpPr>
        <p:spPr>
          <a:xfrm>
            <a:off x="4127500" y="2159000"/>
            <a:ext cx="101865" cy="101865"/>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cxnSp>
        <p:nvCxnSpPr>
          <p:cNvPr id="17" name="Curved Connector 16"/>
          <p:cNvCxnSpPr>
            <a:stCxn id="15" idx="3"/>
            <a:endCxn id="7" idx="0"/>
          </p:cNvCxnSpPr>
          <p:nvPr/>
        </p:nvCxnSpPr>
        <p:spPr>
          <a:xfrm rot="5400000">
            <a:off x="3702182" y="2430859"/>
            <a:ext cx="624417" cy="255323"/>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9" name="Curved Connector 18"/>
          <p:cNvCxnSpPr>
            <a:stCxn id="10" idx="6"/>
            <a:endCxn id="15" idx="7"/>
          </p:cNvCxnSpPr>
          <p:nvPr/>
        </p:nvCxnSpPr>
        <p:spPr>
          <a:xfrm rot="10800000">
            <a:off x="4214813" y="2173552"/>
            <a:ext cx="763323" cy="125677"/>
          </a:xfrm>
          <a:prstGeom prst="curvedConnector4">
            <a:avLst>
              <a:gd name="adj1" fmla="val 49026"/>
              <a:gd name="adj2" fmla="val 252619"/>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0" idx="1"/>
            <a:endCxn id="8" idx="0"/>
          </p:cNvCxnSpPr>
          <p:nvPr/>
        </p:nvCxnSpPr>
        <p:spPr>
          <a:xfrm rot="16200000" flipH="1" flipV="1">
            <a:off x="4622933" y="2026047"/>
            <a:ext cx="235479" cy="691886"/>
          </a:xfrm>
          <a:prstGeom prst="curvedConnector3">
            <a:avLst>
              <a:gd name="adj1" fmla="val -8882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0" idx="3"/>
            <a:endCxn id="9" idx="0"/>
          </p:cNvCxnSpPr>
          <p:nvPr/>
        </p:nvCxnSpPr>
        <p:spPr>
          <a:xfrm rot="5400000" flipV="1">
            <a:off x="4820047" y="2610776"/>
            <a:ext cx="576792" cy="43656"/>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8" idx="4"/>
            <a:endCxn id="11" idx="0"/>
          </p:cNvCxnSpPr>
          <p:nvPr/>
        </p:nvCxnSpPr>
        <p:spPr>
          <a:xfrm rot="5400000">
            <a:off x="3905250" y="3016250"/>
            <a:ext cx="915458" cy="63500"/>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8" idx="6"/>
            <a:endCxn id="12" idx="7"/>
          </p:cNvCxnSpPr>
          <p:nvPr/>
        </p:nvCxnSpPr>
        <p:spPr>
          <a:xfrm>
            <a:off x="4445000" y="2540000"/>
            <a:ext cx="531813" cy="1665553"/>
          </a:xfrm>
          <a:prstGeom prst="curvedConnector2">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32" name="Curved Connector 31"/>
          <p:cNvCxnSpPr>
            <a:stCxn id="11" idx="4"/>
            <a:endCxn id="13" idx="7"/>
          </p:cNvCxnSpPr>
          <p:nvPr/>
        </p:nvCxnSpPr>
        <p:spPr>
          <a:xfrm rot="5400000" flipV="1">
            <a:off x="4042834" y="3894667"/>
            <a:ext cx="803011" cy="226219"/>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34" name="Shape 33"/>
          <p:cNvCxnSpPr>
            <a:stCxn id="12" idx="1"/>
            <a:endCxn id="13" idx="6"/>
          </p:cNvCxnSpPr>
          <p:nvPr/>
        </p:nvCxnSpPr>
        <p:spPr>
          <a:xfrm rot="16200000" flipH="1" flipV="1">
            <a:off x="4618303" y="4159250"/>
            <a:ext cx="239448" cy="332053"/>
          </a:xfrm>
          <a:prstGeom prst="curvedConnector4">
            <a:avLst>
              <a:gd name="adj1" fmla="val -79667"/>
              <a:gd name="adj2" fmla="val 52238"/>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36" name="Curved Connector 35"/>
          <p:cNvCxnSpPr>
            <a:stCxn id="13" idx="1"/>
            <a:endCxn id="14" idx="3"/>
          </p:cNvCxnSpPr>
          <p:nvPr/>
        </p:nvCxnSpPr>
        <p:spPr>
          <a:xfrm rot="16200000" flipV="1">
            <a:off x="4044156" y="3968751"/>
            <a:ext cx="373063" cy="508000"/>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4" idx="1"/>
            <a:endCxn id="7" idx="4"/>
          </p:cNvCxnSpPr>
          <p:nvPr/>
        </p:nvCxnSpPr>
        <p:spPr>
          <a:xfrm rot="16200000" flipV="1">
            <a:off x="3434953" y="3423048"/>
            <a:ext cx="993511" cy="89958"/>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40" name="Shape 39"/>
          <p:cNvCxnSpPr>
            <a:stCxn id="9" idx="5"/>
            <a:endCxn id="12" idx="6"/>
          </p:cNvCxnSpPr>
          <p:nvPr/>
        </p:nvCxnSpPr>
        <p:spPr>
          <a:xfrm rot="5400000">
            <a:off x="4462860" y="3536818"/>
            <a:ext cx="1232958" cy="175948"/>
          </a:xfrm>
          <a:prstGeom prst="curvedConnector2">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95" name="Curved Connector 94"/>
          <p:cNvCxnSpPr>
            <a:stCxn id="11" idx="6"/>
            <a:endCxn id="9" idx="2"/>
          </p:cNvCxnSpPr>
          <p:nvPr/>
        </p:nvCxnSpPr>
        <p:spPr>
          <a:xfrm flipV="1">
            <a:off x="4381500" y="2971271"/>
            <a:ext cx="698500" cy="584729"/>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96" name="TextBox 95"/>
          <p:cNvSpPr txBox="1">
            <a:spLocks noChangeArrowheads="1"/>
          </p:cNvSpPr>
          <p:nvPr/>
        </p:nvSpPr>
        <p:spPr bwMode="auto">
          <a:xfrm>
            <a:off x="3556000" y="4762500"/>
            <a:ext cx="2223750" cy="400110"/>
          </a:xfrm>
          <a:prstGeom prst="rect">
            <a:avLst/>
          </a:prstGeom>
          <a:noFill/>
          <a:ln>
            <a:noFill/>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sz="2000"/>
              <a:t>Control-Flow Graph</a:t>
            </a:r>
            <a:endParaRPr lang="en-US" altLang="zh-CN" sz="2000"/>
          </a:p>
        </p:txBody>
      </p:sp>
      <p:sp>
        <p:nvSpPr>
          <p:cNvPr id="97" name="TextBox 96"/>
          <p:cNvSpPr txBox="1">
            <a:spLocks noChangeArrowheads="1"/>
          </p:cNvSpPr>
          <p:nvPr/>
        </p:nvSpPr>
        <p:spPr bwMode="auto">
          <a:xfrm>
            <a:off x="3302000" y="2603500"/>
            <a:ext cx="535724" cy="938719"/>
          </a:xfrm>
          <a:prstGeom prst="rect">
            <a:avLst/>
          </a:prstGeom>
          <a:noFill/>
          <a:ln>
            <a:noFill/>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sz="5500" b="1"/>
              <a:t>+</a:t>
            </a:r>
            <a:endParaRPr lang="en-US" altLang="zh-CN" sz="5500" b="1"/>
          </a:p>
        </p:txBody>
      </p:sp>
      <p:sp>
        <p:nvSpPr>
          <p:cNvPr id="98" name="TextBox 97"/>
          <p:cNvSpPr txBox="1">
            <a:spLocks noChangeArrowheads="1"/>
          </p:cNvSpPr>
          <p:nvPr/>
        </p:nvSpPr>
        <p:spPr bwMode="auto">
          <a:xfrm>
            <a:off x="5270500" y="2603500"/>
            <a:ext cx="535724" cy="938719"/>
          </a:xfrm>
          <a:prstGeom prst="rect">
            <a:avLst/>
          </a:prstGeom>
          <a:noFill/>
          <a:ln>
            <a:noFill/>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sz="5500" b="1"/>
              <a:t>=</a:t>
            </a:r>
            <a:endParaRPr lang="en-US" altLang="zh-CN" sz="5500" b="1"/>
          </a:p>
        </p:txBody>
      </p:sp>
      <p:sp>
        <p:nvSpPr>
          <p:cNvPr id="100" name="Oval 99"/>
          <p:cNvSpPr/>
          <p:nvPr/>
        </p:nvSpPr>
        <p:spPr>
          <a:xfrm>
            <a:off x="6199188" y="2770188"/>
            <a:ext cx="101865" cy="101865"/>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01" name="Oval 100"/>
          <p:cNvSpPr/>
          <p:nvPr/>
        </p:nvSpPr>
        <p:spPr>
          <a:xfrm>
            <a:off x="6707188" y="2389188"/>
            <a:ext cx="101865" cy="101865"/>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02" name="Oval 101"/>
          <p:cNvSpPr/>
          <p:nvPr/>
        </p:nvSpPr>
        <p:spPr>
          <a:xfrm>
            <a:off x="7493000" y="2921000"/>
            <a:ext cx="101865" cy="101865"/>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03" name="Oval 102"/>
          <p:cNvSpPr/>
          <p:nvPr/>
        </p:nvSpPr>
        <p:spPr>
          <a:xfrm flipH="1">
            <a:off x="7342188" y="2135188"/>
            <a:ext cx="127000" cy="127000"/>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04" name="Oval 103"/>
          <p:cNvSpPr/>
          <p:nvPr/>
        </p:nvSpPr>
        <p:spPr>
          <a:xfrm>
            <a:off x="6643688" y="3405188"/>
            <a:ext cx="101865" cy="101865"/>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05" name="Oval 104"/>
          <p:cNvSpPr/>
          <p:nvPr/>
        </p:nvSpPr>
        <p:spPr>
          <a:xfrm>
            <a:off x="7302500" y="4191000"/>
            <a:ext cx="101865" cy="101865"/>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06" name="Oval 105"/>
          <p:cNvSpPr/>
          <p:nvPr/>
        </p:nvSpPr>
        <p:spPr>
          <a:xfrm>
            <a:off x="6834188" y="4294188"/>
            <a:ext cx="101865" cy="101865"/>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07" name="Oval 106"/>
          <p:cNvSpPr/>
          <p:nvPr/>
        </p:nvSpPr>
        <p:spPr>
          <a:xfrm>
            <a:off x="6326188" y="3849688"/>
            <a:ext cx="101865" cy="101865"/>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08" name="Oval 107"/>
          <p:cNvSpPr/>
          <p:nvPr/>
        </p:nvSpPr>
        <p:spPr>
          <a:xfrm>
            <a:off x="6540500" y="2095500"/>
            <a:ext cx="101865" cy="101865"/>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cxnSp>
        <p:nvCxnSpPr>
          <p:cNvPr id="109" name="Curved Connector 108"/>
          <p:cNvCxnSpPr>
            <a:stCxn id="108" idx="3"/>
            <a:endCxn id="100" idx="0"/>
          </p:cNvCxnSpPr>
          <p:nvPr/>
        </p:nvCxnSpPr>
        <p:spPr>
          <a:xfrm rot="5400000">
            <a:off x="6109230" y="2324365"/>
            <a:ext cx="587375" cy="304271"/>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10" name="Curved Connector 18"/>
          <p:cNvCxnSpPr>
            <a:stCxn id="103" idx="6"/>
            <a:endCxn id="108" idx="7"/>
          </p:cNvCxnSpPr>
          <p:nvPr/>
        </p:nvCxnSpPr>
        <p:spPr>
          <a:xfrm rot="10800000">
            <a:off x="6627813" y="2110053"/>
            <a:ext cx="714375" cy="88635"/>
          </a:xfrm>
          <a:prstGeom prst="curvedConnector4">
            <a:avLst>
              <a:gd name="adj1" fmla="val 48960"/>
              <a:gd name="adj2" fmla="val 314284"/>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11" name="Curved Connector 110"/>
          <p:cNvCxnSpPr>
            <a:stCxn id="103" idx="1"/>
            <a:endCxn id="101" idx="0"/>
          </p:cNvCxnSpPr>
          <p:nvPr/>
        </p:nvCxnSpPr>
        <p:spPr>
          <a:xfrm rot="16200000" flipH="1" flipV="1">
            <a:off x="6987646" y="1926168"/>
            <a:ext cx="234156" cy="691885"/>
          </a:xfrm>
          <a:prstGeom prst="curvedConnector3">
            <a:avLst>
              <a:gd name="adj1" fmla="val -8882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12" name="Curved Connector 111"/>
          <p:cNvCxnSpPr>
            <a:stCxn id="103" idx="3"/>
            <a:endCxn id="102" idx="0"/>
          </p:cNvCxnSpPr>
          <p:nvPr/>
        </p:nvCxnSpPr>
        <p:spPr>
          <a:xfrm rot="5400000" flipV="1">
            <a:off x="7158303" y="2536031"/>
            <a:ext cx="677333" cy="92604"/>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13" name="Curved Connector 112"/>
          <p:cNvCxnSpPr>
            <a:stCxn id="101" idx="4"/>
            <a:endCxn id="104" idx="0"/>
          </p:cNvCxnSpPr>
          <p:nvPr/>
        </p:nvCxnSpPr>
        <p:spPr>
          <a:xfrm rot="5400000">
            <a:off x="6269964" y="2916370"/>
            <a:ext cx="914135" cy="63500"/>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14" name="Curved Connector 29"/>
          <p:cNvCxnSpPr>
            <a:stCxn id="101" idx="6"/>
            <a:endCxn id="105" idx="7"/>
          </p:cNvCxnSpPr>
          <p:nvPr/>
        </p:nvCxnSpPr>
        <p:spPr>
          <a:xfrm>
            <a:off x="6809053" y="2440782"/>
            <a:ext cx="580760" cy="1764771"/>
          </a:xfrm>
          <a:prstGeom prst="curvedConnector2">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15" name="Curved Connector 114"/>
          <p:cNvCxnSpPr>
            <a:stCxn id="104" idx="4"/>
            <a:endCxn id="106" idx="7"/>
          </p:cNvCxnSpPr>
          <p:nvPr/>
        </p:nvCxnSpPr>
        <p:spPr>
          <a:xfrm rot="5400000" flipV="1">
            <a:off x="6406886" y="3795449"/>
            <a:ext cx="803010" cy="226218"/>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16" name="Shape 115"/>
          <p:cNvCxnSpPr>
            <a:stCxn id="105" idx="1"/>
            <a:endCxn id="106" idx="6"/>
          </p:cNvCxnSpPr>
          <p:nvPr/>
        </p:nvCxnSpPr>
        <p:spPr>
          <a:xfrm rot="16200000" flipH="1" flipV="1">
            <a:off x="7056438" y="4085168"/>
            <a:ext cx="140229" cy="381000"/>
          </a:xfrm>
          <a:prstGeom prst="curvedConnector4">
            <a:avLst>
              <a:gd name="adj1" fmla="val -136363"/>
              <a:gd name="adj2" fmla="val 51953"/>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17" name="Curved Connector 116"/>
          <p:cNvCxnSpPr>
            <a:stCxn id="106" idx="1"/>
            <a:endCxn id="107" idx="3"/>
          </p:cNvCxnSpPr>
          <p:nvPr/>
        </p:nvCxnSpPr>
        <p:spPr>
          <a:xfrm rot="16200000" flipV="1">
            <a:off x="6409531" y="3869532"/>
            <a:ext cx="373063" cy="508000"/>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18" name="Curved Connector 117"/>
          <p:cNvCxnSpPr>
            <a:stCxn id="107" idx="1"/>
            <a:endCxn id="100" idx="4"/>
          </p:cNvCxnSpPr>
          <p:nvPr/>
        </p:nvCxnSpPr>
        <p:spPr>
          <a:xfrm rot="16200000" flipV="1">
            <a:off x="5799668" y="3323167"/>
            <a:ext cx="993510" cy="91281"/>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19" name="Shape 118"/>
          <p:cNvCxnSpPr>
            <a:stCxn id="102" idx="5"/>
            <a:endCxn id="105" idx="6"/>
          </p:cNvCxnSpPr>
          <p:nvPr/>
        </p:nvCxnSpPr>
        <p:spPr>
          <a:xfrm rot="5400000">
            <a:off x="6875860" y="3536818"/>
            <a:ext cx="1232958" cy="175948"/>
          </a:xfrm>
          <a:prstGeom prst="curvedConnector2">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20" name="Curved Connector 119"/>
          <p:cNvCxnSpPr>
            <a:stCxn id="104" idx="6"/>
            <a:endCxn id="102" idx="2"/>
          </p:cNvCxnSpPr>
          <p:nvPr/>
        </p:nvCxnSpPr>
        <p:spPr>
          <a:xfrm flipV="1">
            <a:off x="6745553" y="2971271"/>
            <a:ext cx="747448" cy="485511"/>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138" name="TextBox 137"/>
          <p:cNvSpPr txBox="1">
            <a:spLocks noChangeArrowheads="1"/>
          </p:cNvSpPr>
          <p:nvPr/>
        </p:nvSpPr>
        <p:spPr bwMode="auto">
          <a:xfrm>
            <a:off x="5905500" y="4762500"/>
            <a:ext cx="2506071" cy="400110"/>
          </a:xfrm>
          <a:prstGeom prst="rect">
            <a:avLst/>
          </a:prstGeom>
          <a:noFill/>
          <a:ln>
            <a:noFill/>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sz="2000"/>
              <a:t>Self-checking program</a:t>
            </a:r>
            <a:endParaRPr lang="en-US" altLang="zh-CN" sz="2000"/>
          </a:p>
        </p:txBody>
      </p:sp>
      <p:sp>
        <p:nvSpPr>
          <p:cNvPr id="2" name="文本框 1"/>
          <p:cNvSpPr txBox="1"/>
          <p:nvPr/>
        </p:nvSpPr>
        <p:spPr>
          <a:xfrm>
            <a:off x="1965960" y="215900"/>
            <a:ext cx="6479540" cy="1322070"/>
          </a:xfrm>
          <a:prstGeom prst="rect">
            <a:avLst/>
          </a:prstGeom>
          <a:noFill/>
        </p:spPr>
        <p:txBody>
          <a:bodyPr wrap="square" rtlCol="0">
            <a:spAutoFit/>
          </a:bodyPr>
          <a:p>
            <a:r>
              <a:rPr lang="en-US" altLang="zh-CN" sz="1600"/>
              <a:t>CFI</a:t>
            </a:r>
            <a:r>
              <a:rPr lang="zh-CN" altLang="en-US" sz="1600"/>
              <a:t>主要目的是通过检查程序执行的执行流与源码的</a:t>
            </a:r>
            <a:r>
              <a:rPr lang="en-US" altLang="zh-CN" sz="1600"/>
              <a:t>CFG</a:t>
            </a:r>
            <a:r>
              <a:rPr lang="zh-CN" altLang="en-US" sz="1600"/>
              <a:t>是否相同来判断是否发生了控制流劫持攻击。</a:t>
            </a:r>
            <a:endParaRPr lang="zh-CN" altLang="en-US" sz="1600"/>
          </a:p>
          <a:p>
            <a:r>
              <a:rPr lang="zh-CN" altLang="en-US" sz="1600"/>
              <a:t>下面这张图的思路说的是，将一个根据源码生成的</a:t>
            </a:r>
            <a:r>
              <a:rPr lang="en-US" altLang="zh-CN" sz="1600"/>
              <a:t>CFG“</a:t>
            </a:r>
            <a:r>
              <a:rPr lang="zh-CN" altLang="en-US" sz="1600"/>
              <a:t>硬编码</a:t>
            </a:r>
            <a:r>
              <a:rPr lang="en-US" altLang="zh-CN" sz="1600"/>
              <a:t>”</a:t>
            </a:r>
            <a:r>
              <a:rPr lang="zh-CN" altLang="en-US" sz="1600"/>
              <a:t>到二进制可执行文件中去，之后在运行这个二进制文件的时候这个程序自身就可以检查执行的控制流是否正确。</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1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3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7" grpId="0" animBg="1"/>
      <p:bldP spid="8" grpId="0" animBg="1"/>
      <p:bldP spid="9" grpId="0" animBg="1"/>
      <p:bldP spid="10" grpId="0" animBg="1"/>
      <p:bldP spid="11" grpId="0" animBg="1"/>
      <p:bldP spid="12" grpId="0" animBg="1"/>
      <p:bldP spid="13" grpId="0" animBg="1"/>
      <p:bldP spid="14" grpId="0" animBg="1"/>
      <p:bldP spid="15" grpId="0" animBg="1"/>
      <p:bldP spid="96" grpId="0"/>
      <p:bldP spid="97" grpId="0"/>
      <p:bldP spid="98" grpId="0"/>
      <p:bldP spid="100" grpId="0" animBg="1"/>
      <p:bldP spid="101" grpId="0" animBg="1"/>
      <p:bldP spid="102" grpId="0" animBg="1"/>
      <p:bldP spid="103" grpId="0" animBg="1"/>
      <p:bldP spid="104" grpId="0" animBg="1"/>
      <p:bldP spid="105" grpId="0" animBg="1"/>
      <p:bldP spid="106" grpId="0" animBg="1"/>
      <p:bldP spid="107" grpId="0" animBg="1"/>
      <p:bldP spid="108" grpId="0" animBg="1"/>
      <p:bldP spid="138" grpId="0"/>
    </p:bldLst>
  </p:timing>
</p:sld>
</file>

<file path=ppt/tags/tag1.xml><?xml version="1.0" encoding="utf-8"?>
<p:tagLst xmlns:p="http://schemas.openxmlformats.org/presentationml/2006/main">
  <p:tag name="DVSHAPEID" val="dAGEoAvjVPqRiXvySsAiw0"/>
</p:tagLst>
</file>

<file path=ppt/tags/tag2.xml><?xml version="1.0" encoding="utf-8"?>
<p:tagLst xmlns:p="http://schemas.openxmlformats.org/presentationml/2006/main">
  <p:tag name="KSO_WPP_MARK_KEY" val="181edfea-8156-4971-86e8-f16704f989d4"/>
  <p:tag name="COMMONDATA" val="eyJoZGlkIjoiMmI2Y2RmNTUyOTczOGJhOTliNTg4NWMyMmQ4YTkzNjMifQ=="/>
</p:tagLst>
</file>

<file path=ppt/theme/theme1.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BE384B"/>
      </a:accent1>
      <a:accent2>
        <a:srgbClr val="6A868F"/>
      </a:accent2>
      <a:accent3>
        <a:srgbClr val="32788E"/>
      </a:accent3>
      <a:accent4>
        <a:srgbClr val="D6C88B"/>
      </a:accent4>
      <a:accent5>
        <a:srgbClr val="D66E49"/>
      </a:accent5>
      <a:accent6>
        <a:srgbClr val="BFBFBF"/>
      </a:accent6>
      <a:hlink>
        <a:srgbClr val="BE384B"/>
      </a:hlink>
      <a:folHlink>
        <a:srgbClr val="BFBFBF"/>
      </a:folHlink>
    </a:clrScheme>
    <a:fontScheme name="2obzv3wc">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rgbClr val="BE374B"/>
          </a:solidFill>
          <a:tailEnd type="arrow" w="lg" len="lg"/>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SJTU-Red</Template>
  <TotalTime>0</TotalTime>
  <Words>17034</Words>
  <Application>WPS 演示</Application>
  <PresentationFormat>全屏显示(16:10)</PresentationFormat>
  <Paragraphs>1004</Paragraphs>
  <Slides>84</Slides>
  <Notes>25</Notes>
  <HiddenSlides>2</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84</vt:i4>
      </vt:variant>
    </vt:vector>
  </HeadingPairs>
  <TitlesOfParts>
    <vt:vector size="110" baseType="lpstr">
      <vt:lpstr>Arial</vt:lpstr>
      <vt:lpstr>宋体</vt:lpstr>
      <vt:lpstr>Wingdings</vt:lpstr>
      <vt:lpstr>等线</vt:lpstr>
      <vt:lpstr>微软雅黑 Light</vt:lpstr>
      <vt:lpstr>PingFang SC</vt:lpstr>
      <vt:lpstr>微软雅黑</vt:lpstr>
      <vt:lpstr>MS PGothic</vt:lpstr>
      <vt:lpstr>Calibri</vt:lpstr>
      <vt:lpstr>Arial Black</vt:lpstr>
      <vt:lpstr>Arial Narrow</vt:lpstr>
      <vt:lpstr>Symbol</vt:lpstr>
      <vt:lpstr>Calibri</vt:lpstr>
      <vt:lpstr>Arial</vt:lpstr>
      <vt:lpstr>Adobe 黑体 Std R</vt:lpstr>
      <vt:lpstr>黑体</vt:lpstr>
      <vt:lpstr>Adobe 楷体 Std R</vt:lpstr>
      <vt:lpstr>Arial Unicode MS</vt:lpstr>
      <vt:lpstr>Myriad Pro</vt:lpstr>
      <vt:lpstr>ksdb</vt:lpstr>
      <vt:lpstr>Tahoma</vt:lpstr>
      <vt:lpstr>Consolas</vt:lpstr>
      <vt:lpstr>Myriad Pro Light SemiCond</vt:lpstr>
      <vt:lpstr>楷体</vt:lpstr>
      <vt:lpstr>Helvetica</vt:lpstr>
      <vt:lpstr>1_Office 主题​​</vt:lpstr>
      <vt:lpstr>Control Flow Integrity &amp; Secure Data Flow</vt:lpstr>
      <vt:lpstr>PowerPoint 演示文稿</vt:lpstr>
      <vt:lpstr>Defense</vt:lpstr>
      <vt:lpstr>ASLR</vt:lpstr>
      <vt:lpstr>Canary(金丝雀)</vt:lpstr>
      <vt:lpstr>CFI: Control Flow Integrity</vt:lpstr>
      <vt:lpstr>CFI: Control-Flow Integrity</vt:lpstr>
      <vt:lpstr>CFI Motivation</vt:lpstr>
      <vt:lpstr>CFI Idea</vt:lpstr>
      <vt:lpstr>Branch Types</vt:lpstr>
      <vt:lpstr>CFI: Binary Instrumentation</vt:lpstr>
      <vt:lpstr>CFG Example</vt:lpstr>
      <vt:lpstr>CFI: Control Flow Enforcement</vt:lpstr>
      <vt:lpstr>CFI: Control Flow Enforcement</vt:lpstr>
      <vt:lpstr>CFI: Example of Instrumentation</vt:lpstr>
      <vt:lpstr>CFI: Example of Instrumentation</vt:lpstr>
      <vt:lpstr>CFI: Preventing Circumvention</vt:lpstr>
      <vt:lpstr>Improving CFI Precision</vt:lpstr>
      <vt:lpstr>Improving CFI Precision</vt:lpstr>
      <vt:lpstr>Shadow Stack</vt:lpstr>
      <vt:lpstr>Shadow Stack Mode</vt:lpstr>
      <vt:lpstr>Indirect Branch Tracking</vt:lpstr>
      <vt:lpstr>PowerPoint 演示文稿</vt:lpstr>
      <vt:lpstr>WAIT_FOR_ENDBRANCH State</vt:lpstr>
      <vt:lpstr>ARM BTI (Branch Target Instructions)</vt:lpstr>
      <vt:lpstr>CFI: Security Guarantees</vt:lpstr>
      <vt:lpstr>Possible Execution of Memory</vt:lpstr>
      <vt:lpstr>Data Flow Protection</vt:lpstr>
      <vt:lpstr>Two Usages of Data Flow Tracking</vt:lpstr>
      <vt:lpstr>Ways an Attacker Can Steal Your Secrets</vt:lpstr>
      <vt:lpstr>Ways an Attacker Can Steal Your Secrets</vt:lpstr>
      <vt:lpstr>The "Data Residue" Problem</vt:lpstr>
      <vt:lpstr>Ways an Attacker Can Steal Your Secrets</vt:lpstr>
      <vt:lpstr>Ways an Attacker Can Steal Your Secrets</vt:lpstr>
      <vt:lpstr>Ways an Attacker Can Steal Your Secrets</vt:lpstr>
      <vt:lpstr>Taint Tracking</vt:lpstr>
      <vt:lpstr>Data Lifetime</vt:lpstr>
      <vt:lpstr>Taint(污点)ing: Data Flow Tracking</vt:lpstr>
      <vt:lpstr>Dynamic Taint Analysis</vt:lpstr>
      <vt:lpstr>Dynamic Taint Analysis</vt:lpstr>
      <vt:lpstr>Dynamic Taint Analysis</vt:lpstr>
      <vt:lpstr>Dynamic Taint Analysis</vt:lpstr>
      <vt:lpstr>Dynamic Taint Analysis</vt:lpstr>
      <vt:lpstr>Dynamic Taint Analysis</vt:lpstr>
      <vt:lpstr>Dynamic Taint Analysis</vt:lpstr>
      <vt:lpstr>Dynamic Taint Analysis</vt:lpstr>
      <vt:lpstr>Dynamic Taint Analysis</vt:lpstr>
      <vt:lpstr>Dynamic Taint Analysis</vt:lpstr>
      <vt:lpstr>Dynamic Taint Analysis</vt:lpstr>
      <vt:lpstr>TaintDroid</vt:lpstr>
      <vt:lpstr>TaintDroid Data Flow</vt:lpstr>
      <vt:lpstr>Taint Propagation</vt:lpstr>
      <vt:lpstr>Defending Malicious Input</vt:lpstr>
      <vt:lpstr>Two Usages of Data Flow Tracking</vt:lpstr>
      <vt:lpstr>How does a Hacker Search a Bug?</vt:lpstr>
      <vt:lpstr>Step-1: List the Demuxers of FFmpeg</vt:lpstr>
      <vt:lpstr>Step-2: Identify the Input Data</vt:lpstr>
      <vt:lpstr>Step-3: Trace the Input Data</vt:lpstr>
      <vt:lpstr>PowerPoint 演示文稿</vt:lpstr>
      <vt:lpstr>Step-3: Trace the Input Data</vt:lpstr>
      <vt:lpstr>Step-3: Trace the Input Data</vt:lpstr>
      <vt:lpstr>Step-3: Trace the Input Data</vt:lpstr>
      <vt:lpstr>Step-3: Trace the Input Data</vt:lpstr>
      <vt:lpstr>Question</vt:lpstr>
      <vt:lpstr>TaintCheck: Basic Ideas</vt:lpstr>
      <vt:lpstr>Add Taint Checking code</vt:lpstr>
      <vt:lpstr>TaintCheck Detection Modules</vt:lpstr>
      <vt:lpstr>Performance Evaluation – CPU Bound Process</vt:lpstr>
      <vt:lpstr>Performance Overhead of Apache</vt:lpstr>
      <vt:lpstr>Secure Channel</vt:lpstr>
      <vt:lpstr>Encryption Properties</vt:lpstr>
      <vt:lpstr>PowerPoint 演示文稿</vt:lpstr>
      <vt:lpstr>PowerPoint 演示文稿</vt:lpstr>
      <vt:lpstr>PowerPoint 演示文稿</vt:lpstr>
      <vt:lpstr>PowerPoint 演示文稿</vt:lpstr>
      <vt:lpstr>PowerPoint 演示文稿</vt:lpstr>
      <vt:lpstr>PowerPoint 演示文稿</vt:lpstr>
      <vt:lpstr>Diffie-Hellman Key Exchange &amp; Man-in-the-Middle</vt:lpstr>
      <vt:lpstr>RSA Algorithm</vt:lpstr>
      <vt:lpstr>Public Key Distribution</vt:lpstr>
      <vt:lpstr>Public Key Distribution</vt:lpstr>
      <vt:lpstr>Review: Two Types of Encryption</vt:lpstr>
      <vt:lpstr>Questions on Certificate Authorities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虚拟机隔离与安全</dc:title>
  <dc:creator>Xia Yubin</dc:creator>
  <cp:lastModifiedBy>李昱翰</cp:lastModifiedBy>
  <cp:revision>1639</cp:revision>
  <cp:lastPrinted>2020-03-02T13:38:00Z</cp:lastPrinted>
  <dcterms:created xsi:type="dcterms:W3CDTF">2017-11-24T09:35:00Z</dcterms:created>
  <dcterms:modified xsi:type="dcterms:W3CDTF">2023-01-03T04:01:32Z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466790C162B04ECD89EB5F084E4AF335</vt:lpwstr>
  </property>
  <property fmtid="{D5CDD505-2E9C-101B-9397-08002B2CF9AE}" pid="3" name="KSOProductBuildVer">
    <vt:lpwstr>2052-11.1.0.12980</vt:lpwstr>
  </property>
</Properties>
</file>